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853" r:id="rId2"/>
    <p:sldId id="1029" r:id="rId3"/>
    <p:sldId id="1030" r:id="rId4"/>
    <p:sldId id="1080" r:id="rId5"/>
    <p:sldId id="1077" r:id="rId6"/>
    <p:sldId id="1078" r:id="rId7"/>
    <p:sldId id="1079" r:id="rId8"/>
    <p:sldId id="980" r:id="rId9"/>
    <p:sldId id="1038" r:id="rId10"/>
    <p:sldId id="1035" r:id="rId11"/>
    <p:sldId id="1034" r:id="rId12"/>
    <p:sldId id="1033" r:id="rId13"/>
    <p:sldId id="1032" r:id="rId14"/>
    <p:sldId id="1031" r:id="rId15"/>
    <p:sldId id="1095" r:id="rId16"/>
    <p:sldId id="1081" r:id="rId17"/>
    <p:sldId id="1082" r:id="rId18"/>
    <p:sldId id="1083" r:id="rId19"/>
    <p:sldId id="1084" r:id="rId20"/>
    <p:sldId id="1085" r:id="rId21"/>
    <p:sldId id="1086" r:id="rId22"/>
    <p:sldId id="1087" r:id="rId23"/>
    <p:sldId id="1091" r:id="rId24"/>
    <p:sldId id="1088" r:id="rId25"/>
    <p:sldId id="1089" r:id="rId26"/>
    <p:sldId id="1090" r:id="rId27"/>
    <p:sldId id="1096" r:id="rId28"/>
    <p:sldId id="1039" r:id="rId29"/>
    <p:sldId id="1040" r:id="rId30"/>
    <p:sldId id="1041" r:id="rId31"/>
    <p:sldId id="1042" r:id="rId32"/>
    <p:sldId id="1043" r:id="rId33"/>
    <p:sldId id="1100" r:id="rId34"/>
    <p:sldId id="1044" r:id="rId35"/>
    <p:sldId id="1098" r:id="rId36"/>
    <p:sldId id="1113" r:id="rId37"/>
    <p:sldId id="1114" r:id="rId38"/>
    <p:sldId id="1097" r:id="rId39"/>
    <p:sldId id="1112" r:id="rId40"/>
    <p:sldId id="1099" r:id="rId41"/>
    <p:sldId id="1101" r:id="rId42"/>
    <p:sldId id="1102" r:id="rId43"/>
    <p:sldId id="1103" r:id="rId44"/>
    <p:sldId id="1104" r:id="rId45"/>
    <p:sldId id="1105" r:id="rId46"/>
    <p:sldId id="1106" r:id="rId47"/>
    <p:sldId id="1107" r:id="rId48"/>
    <p:sldId id="1108" r:id="rId49"/>
    <p:sldId id="1109" r:id="rId50"/>
    <p:sldId id="1110" r:id="rId51"/>
    <p:sldId id="1111" r:id="rId52"/>
    <p:sldId id="1045" r:id="rId53"/>
    <p:sldId id="1049" r:id="rId54"/>
    <p:sldId id="1123" r:id="rId55"/>
    <p:sldId id="1128" r:id="rId56"/>
    <p:sldId id="1124" r:id="rId57"/>
    <p:sldId id="1125" r:id="rId58"/>
    <p:sldId id="1126" r:id="rId59"/>
    <p:sldId id="1127" r:id="rId60"/>
    <p:sldId id="1117" r:id="rId61"/>
    <p:sldId id="1118" r:id="rId62"/>
    <p:sldId id="1129" r:id="rId63"/>
    <p:sldId id="1130" r:id="rId64"/>
    <p:sldId id="1131" r:id="rId65"/>
    <p:sldId id="1132" r:id="rId66"/>
    <p:sldId id="1133" r:id="rId67"/>
    <p:sldId id="1134" r:id="rId68"/>
    <p:sldId id="1146" r:id="rId69"/>
    <p:sldId id="1135" r:id="rId70"/>
    <p:sldId id="1137" r:id="rId71"/>
    <p:sldId id="1136" r:id="rId72"/>
    <p:sldId id="1138" r:id="rId73"/>
    <p:sldId id="1139" r:id="rId74"/>
    <p:sldId id="1140" r:id="rId75"/>
    <p:sldId id="1141" r:id="rId76"/>
    <p:sldId id="1142" r:id="rId77"/>
    <p:sldId id="1144" r:id="rId78"/>
    <p:sldId id="1145" r:id="rId79"/>
    <p:sldId id="1143" r:id="rId80"/>
    <p:sldId id="1052" r:id="rId81"/>
    <p:sldId id="1054" r:id="rId82"/>
    <p:sldId id="1055" r:id="rId83"/>
    <p:sldId id="1057" r:id="rId84"/>
  </p:sldIdLst>
  <p:sldSz cx="9144000" cy="6858000" type="screen4x3"/>
  <p:notesSz cx="6781800" cy="99187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CC9900"/>
    <a:srgbClr val="0000CC"/>
    <a:srgbClr val="FFFF99"/>
    <a:srgbClr val="FFCC99"/>
    <a:srgbClr val="FFCC66"/>
    <a:srgbClr val="FF0701"/>
    <a:srgbClr val="3333CC"/>
    <a:srgbClr val="52B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0154" autoAdjust="0"/>
  </p:normalViewPr>
  <p:slideViewPr>
    <p:cSldViewPr>
      <p:cViewPr>
        <p:scale>
          <a:sx n="100" d="100"/>
          <a:sy n="100" d="100"/>
        </p:scale>
        <p:origin x="-209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1.wmf"/><Relationship Id="rId1" Type="http://schemas.openxmlformats.org/officeDocument/2006/relationships/image" Target="../media/image66.wmf"/><Relationship Id="rId6" Type="http://schemas.openxmlformats.org/officeDocument/2006/relationships/image" Target="../media/image73.wmf"/><Relationship Id="rId5" Type="http://schemas.openxmlformats.org/officeDocument/2006/relationships/image" Target="../media/image69.wmf"/><Relationship Id="rId4" Type="http://schemas.openxmlformats.org/officeDocument/2006/relationships/image" Target="../media/image7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7" Type="http://schemas.openxmlformats.org/officeDocument/2006/relationships/image" Target="../media/image76.wmf"/><Relationship Id="rId2" Type="http://schemas.openxmlformats.org/officeDocument/2006/relationships/image" Target="../media/image61.wmf"/><Relationship Id="rId1" Type="http://schemas.openxmlformats.org/officeDocument/2006/relationships/image" Target="../media/image74.wmf"/><Relationship Id="rId6" Type="http://schemas.openxmlformats.org/officeDocument/2006/relationships/image" Target="../media/image73.wmf"/><Relationship Id="rId5" Type="http://schemas.openxmlformats.org/officeDocument/2006/relationships/image" Target="../media/image69.wmf"/><Relationship Id="rId4" Type="http://schemas.openxmlformats.org/officeDocument/2006/relationships/image" Target="../media/image6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7.wmf"/><Relationship Id="rId4" Type="http://schemas.openxmlformats.org/officeDocument/2006/relationships/image" Target="../media/image7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79.wmf"/><Relationship Id="rId1" Type="http://schemas.openxmlformats.org/officeDocument/2006/relationships/image" Target="../media/image77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79.wmf"/><Relationship Id="rId1" Type="http://schemas.openxmlformats.org/officeDocument/2006/relationships/image" Target="../media/image77.wmf"/><Relationship Id="rId5" Type="http://schemas.openxmlformats.org/officeDocument/2006/relationships/image" Target="../media/image85.wmf"/><Relationship Id="rId4" Type="http://schemas.openxmlformats.org/officeDocument/2006/relationships/image" Target="../media/image8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7" Type="http://schemas.openxmlformats.org/officeDocument/2006/relationships/image" Target="../media/image59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2" Type="http://schemas.openxmlformats.org/officeDocument/2006/relationships/image" Target="../media/image61.wmf"/><Relationship Id="rId1" Type="http://schemas.openxmlformats.org/officeDocument/2006/relationships/image" Target="../media/image66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E5A8AB54-7787-4AC4-BDC4-86C8883C3FFB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064546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29CEF06C-B910-4FAD-A5E6-775894F8EE3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02598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3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4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5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6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7</a:t>
            </a:fld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17EFD-3C9F-4F81-B760-9000E55AF85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05611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F6EFC-FC9D-4D19-8849-5E2A1F71622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19766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30175"/>
            <a:ext cx="2057400" cy="65389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30175"/>
            <a:ext cx="6019800" cy="653891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1833A-3B55-4D9B-B178-5451B2B2B1D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3143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81A54-E60C-4E03-A5C6-08FAFB55BF6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63725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BB0D5-BA17-432A-A083-5E9EB101FCD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72245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692150"/>
            <a:ext cx="4038600" cy="5976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692150"/>
            <a:ext cx="4038600" cy="5976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5F677-3C58-4D96-988C-15361F3C177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80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4C323-AEB0-4F88-A9A5-750A8368DF8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76284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D9343-E757-473A-B365-895B83CA8D9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2313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D45B8-53DB-4219-A026-0A728A62226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17541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39BF1-67B1-444F-97F9-F113A91F134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72233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3BA4C-3508-49A6-A43E-A45DAA04756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0671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>
            <a:off x="0" y="6813550"/>
            <a:ext cx="9144000" cy="7143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0"/>
            <a:ext cx="9144000" cy="11588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30175"/>
            <a:ext cx="7499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92150"/>
            <a:ext cx="8229600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endParaRPr lang="de-DE" altLang="de-DE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453188"/>
            <a:ext cx="79216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0CCB4AB-8E0F-44BD-A620-67E1C908652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1034" name="Rectangle 14"/>
          <p:cNvSpPr>
            <a:spLocks noChangeArrowheads="1"/>
          </p:cNvSpPr>
          <p:nvPr/>
        </p:nvSpPr>
        <p:spPr bwMode="auto">
          <a:xfrm>
            <a:off x="0" y="549275"/>
            <a:ext cx="9144000" cy="7143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2" name="Textfeld 1"/>
          <p:cNvSpPr txBox="1"/>
          <p:nvPr/>
        </p:nvSpPr>
        <p:spPr>
          <a:xfrm>
            <a:off x="0" y="6553200"/>
            <a:ext cx="2177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Design analoger Schaltkreise</a:t>
            </a:r>
            <a:endParaRPr lang="de-DE" sz="1200" dirty="0"/>
          </a:p>
        </p:txBody>
      </p:sp>
      <p:pic>
        <p:nvPicPr>
          <p:cNvPr id="299011" name="Picture 3" descr="C:\Users\ivan\Desktop\logos\Logo_KIT_v7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93865"/>
            <a:ext cx="685800" cy="31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2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9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5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13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5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56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18.bin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5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9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10" Type="http://schemas.openxmlformats.org/officeDocument/2006/relationships/image" Target="../media/image56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58.w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65.w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6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1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10" Type="http://schemas.openxmlformats.org/officeDocument/2006/relationships/image" Target="../media/image68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70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oleObject" Target="../embeddings/oleObject45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6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72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73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oleObject" Target="../embeddings/oleObject51.bin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6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6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2.bin"/><Relationship Id="rId10" Type="http://schemas.openxmlformats.org/officeDocument/2006/relationships/image" Target="../media/image67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7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77.w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56.bin"/><Relationship Id="rId10" Type="http://schemas.openxmlformats.org/officeDocument/2006/relationships/image" Target="../media/image78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58.bin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8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9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82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62.bin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8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9.wmf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82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67.bin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 smtClean="0"/>
              <a:t>Layout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2342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3EC829-EC77-48B0-B732-C7E7FA3D1649}" type="slidenum">
              <a:rPr lang="de-DE" altLang="de-DE" sz="1400">
                <a:latin typeface="Arial" charset="0"/>
              </a:rPr>
              <a:pPr/>
              <a:t>10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Layout</a:t>
            </a:r>
            <a:endParaRPr lang="de-DE" dirty="0"/>
          </a:p>
        </p:txBody>
      </p:sp>
      <p:sp>
        <p:nvSpPr>
          <p:cNvPr id="120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517650"/>
          </a:xfrm>
        </p:spPr>
        <p:txBody>
          <a:bodyPr/>
          <a:lstStyle/>
          <a:p>
            <a:r>
              <a:rPr lang="de-DE" sz="1600" dirty="0" smtClean="0"/>
              <a:t>…</a:t>
            </a:r>
          </a:p>
          <a:p>
            <a:endParaRPr lang="de-DE" dirty="0"/>
          </a:p>
        </p:txBody>
      </p:sp>
      <p:pic>
        <p:nvPicPr>
          <p:cNvPr id="373801" name="Picture 41" descr="C:\Ivan\3DLayout\gdsto3d-20070815-win32-bin\RAM\exampleRAMPoCon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478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802" name="Picture 42" descr="C:\Ivan\3DLayout\gdsto3d-20070815-win32-bin\RAM\exampleRAMM1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478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9" descr="C:\Users\ivan\Desktop\RAM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3845433" cy="18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0" descr="C:\Users\ivan\Desktop\RAM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3845433" cy="18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Gerade Verbindung mit Pfeil 9"/>
          <p:cNvCxnSpPr/>
          <p:nvPr/>
        </p:nvCxnSpPr>
        <p:spPr bwMode="auto">
          <a:xfrm flipH="1">
            <a:off x="4648200" y="2438400"/>
            <a:ext cx="2362200" cy="1600200"/>
          </a:xfrm>
          <a:prstGeom prst="straightConnector1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5274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3EC829-EC77-48B0-B732-C7E7FA3D1649}" type="slidenum">
              <a:rPr lang="de-DE" altLang="de-DE" sz="1400">
                <a:latin typeface="Arial" charset="0"/>
              </a:rPr>
              <a:pPr/>
              <a:t>11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Layout</a:t>
            </a:r>
            <a:endParaRPr lang="de-DE" dirty="0"/>
          </a:p>
        </p:txBody>
      </p:sp>
      <p:sp>
        <p:nvSpPr>
          <p:cNvPr id="120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517650"/>
          </a:xfrm>
        </p:spPr>
        <p:txBody>
          <a:bodyPr/>
          <a:lstStyle/>
          <a:p>
            <a:r>
              <a:rPr lang="de-DE" sz="1600" dirty="0" smtClean="0"/>
              <a:t>…</a:t>
            </a:r>
          </a:p>
          <a:p>
            <a:endParaRPr lang="de-DE" dirty="0"/>
          </a:p>
        </p:txBody>
      </p:sp>
      <p:pic>
        <p:nvPicPr>
          <p:cNvPr id="373801" name="Picture 41" descr="C:\Ivan\3DLayout\gdsto3d-20070815-win32-bin\RAM\exampleRAMPoCon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478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802" name="Picture 42" descr="C:\Ivan\3DLayout\gdsto3d-20070815-win32-bin\RAM\exampleRAMM1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478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803" name="Picture 43" descr="C:\Ivan\3DLayout\gdsto3d-20070815-win32-bin\RAM\exampleRAMM2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478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9" descr="C:\Users\ivan\Desktop\RAM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3845433" cy="18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Gerade Verbindung mit Pfeil 9"/>
          <p:cNvCxnSpPr/>
          <p:nvPr/>
        </p:nvCxnSpPr>
        <p:spPr bwMode="auto">
          <a:xfrm flipH="1">
            <a:off x="4953000" y="2743200"/>
            <a:ext cx="1143000" cy="838200"/>
          </a:xfrm>
          <a:prstGeom prst="straightConnector1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3518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3EC829-EC77-48B0-B732-C7E7FA3D1649}" type="slidenum">
              <a:rPr lang="de-DE" altLang="de-DE" sz="1400">
                <a:latin typeface="Arial" charset="0"/>
              </a:rPr>
              <a:pPr/>
              <a:t>12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Layout</a:t>
            </a:r>
            <a:endParaRPr lang="de-DE" dirty="0"/>
          </a:p>
        </p:txBody>
      </p:sp>
      <p:sp>
        <p:nvSpPr>
          <p:cNvPr id="120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517650"/>
          </a:xfrm>
        </p:spPr>
        <p:txBody>
          <a:bodyPr/>
          <a:lstStyle/>
          <a:p>
            <a:r>
              <a:rPr lang="de-DE" sz="1600" dirty="0" smtClean="0"/>
              <a:t>…</a:t>
            </a:r>
          </a:p>
          <a:p>
            <a:endParaRPr lang="de-DE" dirty="0"/>
          </a:p>
        </p:txBody>
      </p:sp>
      <p:pic>
        <p:nvPicPr>
          <p:cNvPr id="373801" name="Picture 41" descr="C:\Ivan\3DLayout\gdsto3d-20070815-win32-bin\RAM\exampleRAMPoCon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478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802" name="Picture 42" descr="C:\Ivan\3DLayout\gdsto3d-20070815-win32-bin\RAM\exampleRAMM1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478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803" name="Picture 43" descr="C:\Ivan\3DLayout\gdsto3d-20070815-win32-bin\RAM\exampleRAMM2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478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804" name="Picture 44" descr="C:\Ivan\3DLayout\gdsto3d-20070815-win32-bin\RAM\exampleRAMM3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478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9" descr="C:\Users\ivan\Desktop\RAM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3845433" cy="18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70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3EC829-EC77-48B0-B732-C7E7FA3D1649}" type="slidenum">
              <a:rPr lang="de-DE" altLang="de-DE" sz="1400">
                <a:latin typeface="Arial" charset="0"/>
              </a:rPr>
              <a:pPr/>
              <a:t>13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Layout</a:t>
            </a:r>
            <a:endParaRPr lang="de-DE" dirty="0"/>
          </a:p>
        </p:txBody>
      </p:sp>
      <p:sp>
        <p:nvSpPr>
          <p:cNvPr id="120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517650"/>
          </a:xfrm>
        </p:spPr>
        <p:txBody>
          <a:bodyPr/>
          <a:lstStyle/>
          <a:p>
            <a:r>
              <a:rPr lang="de-DE" sz="1600" dirty="0" smtClean="0"/>
              <a:t>…</a:t>
            </a:r>
          </a:p>
          <a:p>
            <a:endParaRPr lang="de-DE" dirty="0"/>
          </a:p>
        </p:txBody>
      </p:sp>
      <p:pic>
        <p:nvPicPr>
          <p:cNvPr id="373801" name="Picture 41" descr="C:\Ivan\3DLayout\gdsto3d-20070815-win32-bin\RAM\exampleRAMPoCon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478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802" name="Picture 42" descr="C:\Ivan\3DLayout\gdsto3d-20070815-win32-bin\RAM\exampleRAMM1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478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803" name="Picture 43" descr="C:\Ivan\3DLayout\gdsto3d-20070815-win32-bin\RAM\exampleRAMM2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478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804" name="Picture 44" descr="C:\Ivan\3DLayout\gdsto3d-20070815-win32-bin\RAM\exampleRAMM3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478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805" name="Picture 45" descr="C:\Ivan\3DLayout\gdsto3d-20070815-win32-bin\RAM\exampleRAMM4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478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5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3EC829-EC77-48B0-B732-C7E7FA3D1649}" type="slidenum">
              <a:rPr lang="de-DE" altLang="de-DE" sz="1400">
                <a:latin typeface="Arial" charset="0"/>
              </a:rPr>
              <a:pPr/>
              <a:t>14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Layout</a:t>
            </a:r>
            <a:endParaRPr lang="de-DE" dirty="0"/>
          </a:p>
        </p:txBody>
      </p:sp>
      <p:sp>
        <p:nvSpPr>
          <p:cNvPr id="120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517650"/>
          </a:xfrm>
        </p:spPr>
        <p:txBody>
          <a:bodyPr/>
          <a:lstStyle/>
          <a:p>
            <a:r>
              <a:rPr lang="de-DE" sz="1600" dirty="0" smtClean="0"/>
              <a:t>…</a:t>
            </a:r>
          </a:p>
          <a:p>
            <a:endParaRPr lang="de-DE" dirty="0"/>
          </a:p>
        </p:txBody>
      </p:sp>
      <p:pic>
        <p:nvPicPr>
          <p:cNvPr id="373801" name="Picture 41" descr="C:\Ivan\3DLayout\gdsto3d-20070815-win32-bin\RAM\exampleRAMPoCon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478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802" name="Picture 42" descr="C:\Ivan\3DLayout\gdsto3d-20070815-win32-bin\RAM\exampleRAMM1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478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803" name="Picture 43" descr="C:\Ivan\3DLayout\gdsto3d-20070815-win32-bin\RAM\exampleRAMM2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478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804" name="Picture 44" descr="C:\Ivan\3DLayout\gdsto3d-20070815-win32-bin\RAM\exampleRAMM3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478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805" name="Picture 45" descr="C:\Ivan\3DLayout\gdsto3d-20070815-win32-bin\RAM\exampleRAMM4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478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806" name="Picture 46" descr="C:\Ivan\3DLayout\gdsto3d-20070815-win32-bin\RAM\exampleRAMM5.b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478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8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 smtClean="0"/>
              <a:t>Designregeln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8936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b="0" dirty="0" err="1" smtClean="0"/>
              <a:t>Layoutregeln</a:t>
            </a:r>
            <a:endParaRPr lang="de-DE" b="0" dirty="0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274237" y="820738"/>
            <a:ext cx="36420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sz="1400" dirty="0" smtClean="0"/>
              <a:t>…</a:t>
            </a:r>
            <a:endParaRPr lang="de-DE" sz="1400" dirty="0"/>
          </a:p>
        </p:txBody>
      </p:sp>
      <p:sp>
        <p:nvSpPr>
          <p:cNvPr id="2" name="Rechteck 1"/>
          <p:cNvSpPr/>
          <p:nvPr/>
        </p:nvSpPr>
        <p:spPr bwMode="auto">
          <a:xfrm>
            <a:off x="3505200" y="1828800"/>
            <a:ext cx="1295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2209800" y="1828800"/>
            <a:ext cx="12954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441009" y="1600200"/>
            <a:ext cx="636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Maske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114800" y="152400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Durchsichtig</a:t>
            </a:r>
            <a:endParaRPr lang="de-DE" dirty="0"/>
          </a:p>
        </p:txBody>
      </p:sp>
      <p:cxnSp>
        <p:nvCxnSpPr>
          <p:cNvPr id="5" name="Gerade Verbindung 4"/>
          <p:cNvCxnSpPr/>
          <p:nvPr/>
        </p:nvCxnSpPr>
        <p:spPr bwMode="auto">
          <a:xfrm>
            <a:off x="3505200" y="1447800"/>
            <a:ext cx="0" cy="1066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9"/>
          <p:cNvCxnSpPr/>
          <p:nvPr/>
        </p:nvCxnSpPr>
        <p:spPr bwMode="auto">
          <a:xfrm>
            <a:off x="3886200" y="1600200"/>
            <a:ext cx="0" cy="1524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mit Pfeil 11"/>
          <p:cNvCxnSpPr/>
          <p:nvPr/>
        </p:nvCxnSpPr>
        <p:spPr bwMode="auto">
          <a:xfrm>
            <a:off x="3505201" y="2362200"/>
            <a:ext cx="381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feld 15"/>
          <p:cNvSpPr txBox="1"/>
          <p:nvPr/>
        </p:nvSpPr>
        <p:spPr>
          <a:xfrm>
            <a:off x="2286000" y="2514600"/>
            <a:ext cx="1511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Lithographie-Fehler</a:t>
            </a:r>
            <a:endParaRPr lang="de-DE" dirty="0"/>
          </a:p>
        </p:txBody>
      </p:sp>
      <p:cxnSp>
        <p:nvCxnSpPr>
          <p:cNvPr id="17" name="Gerade Verbindung mit Pfeil 16"/>
          <p:cNvCxnSpPr/>
          <p:nvPr/>
        </p:nvCxnSpPr>
        <p:spPr bwMode="auto">
          <a:xfrm rot="10800000">
            <a:off x="3505200" y="2819400"/>
            <a:ext cx="381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feld 18"/>
          <p:cNvSpPr txBox="1"/>
          <p:nvPr/>
        </p:nvSpPr>
        <p:spPr>
          <a:xfrm>
            <a:off x="3601290" y="2057400"/>
            <a:ext cx="1207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Masken-Fehler</a:t>
            </a:r>
            <a:endParaRPr lang="de-DE" dirty="0"/>
          </a:p>
        </p:txBody>
      </p:sp>
      <p:cxnSp>
        <p:nvCxnSpPr>
          <p:cNvPr id="21" name="Gerade Verbindung 20"/>
          <p:cNvCxnSpPr/>
          <p:nvPr/>
        </p:nvCxnSpPr>
        <p:spPr bwMode="auto">
          <a:xfrm>
            <a:off x="3505200" y="2667000"/>
            <a:ext cx="0" cy="1066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mit Pfeil 21"/>
          <p:cNvCxnSpPr/>
          <p:nvPr/>
        </p:nvCxnSpPr>
        <p:spPr bwMode="auto">
          <a:xfrm>
            <a:off x="3505200" y="3581400"/>
            <a:ext cx="381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feld 22"/>
          <p:cNvSpPr txBox="1"/>
          <p:nvPr/>
        </p:nvSpPr>
        <p:spPr>
          <a:xfrm>
            <a:off x="2374282" y="3304401"/>
            <a:ext cx="1471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Nitrid-Ätzen-Fehler</a:t>
            </a:r>
            <a:endParaRPr lang="de-DE" dirty="0"/>
          </a:p>
        </p:txBody>
      </p:sp>
      <p:cxnSp>
        <p:nvCxnSpPr>
          <p:cNvPr id="24" name="Gerade Verbindung 23"/>
          <p:cNvCxnSpPr/>
          <p:nvPr/>
        </p:nvCxnSpPr>
        <p:spPr bwMode="auto">
          <a:xfrm>
            <a:off x="3886200" y="3505200"/>
            <a:ext cx="0" cy="1066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mit Pfeil 24"/>
          <p:cNvCxnSpPr/>
          <p:nvPr/>
        </p:nvCxnSpPr>
        <p:spPr bwMode="auto">
          <a:xfrm>
            <a:off x="3886200" y="4419600"/>
            <a:ext cx="381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feld 25"/>
          <p:cNvSpPr txBox="1"/>
          <p:nvPr/>
        </p:nvSpPr>
        <p:spPr>
          <a:xfrm>
            <a:off x="4011071" y="4114800"/>
            <a:ext cx="1374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Laterale Diffusion</a:t>
            </a:r>
            <a:endParaRPr lang="de-DE" dirty="0"/>
          </a:p>
        </p:txBody>
      </p:sp>
      <p:cxnSp>
        <p:nvCxnSpPr>
          <p:cNvPr id="18" name="Gerade Verbindung 17"/>
          <p:cNvCxnSpPr/>
          <p:nvPr/>
        </p:nvCxnSpPr>
        <p:spPr bwMode="auto">
          <a:xfrm flipH="1">
            <a:off x="1828800" y="4953000"/>
            <a:ext cx="3124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Abgerundetes Rechteck 19"/>
          <p:cNvSpPr/>
          <p:nvPr/>
        </p:nvSpPr>
        <p:spPr bwMode="auto">
          <a:xfrm>
            <a:off x="2667000" y="4953000"/>
            <a:ext cx="1600200" cy="5334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3886200" y="4648200"/>
            <a:ext cx="26670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9" name="Gerade Verbindung 28"/>
          <p:cNvCxnSpPr/>
          <p:nvPr/>
        </p:nvCxnSpPr>
        <p:spPr bwMode="auto">
          <a:xfrm>
            <a:off x="3505200" y="4267200"/>
            <a:ext cx="0" cy="1600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Gerade Verbindung 32"/>
          <p:cNvCxnSpPr>
            <a:stCxn id="20" idx="3"/>
          </p:cNvCxnSpPr>
          <p:nvPr/>
        </p:nvCxnSpPr>
        <p:spPr bwMode="auto">
          <a:xfrm>
            <a:off x="4267200" y="5219700"/>
            <a:ext cx="0" cy="11811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feld 30"/>
          <p:cNvSpPr txBox="1"/>
          <p:nvPr/>
        </p:nvSpPr>
        <p:spPr>
          <a:xfrm>
            <a:off x="2590800" y="5562600"/>
            <a:ext cx="917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gewünscht</a:t>
            </a:r>
            <a:endParaRPr lang="de-DE" dirty="0"/>
          </a:p>
        </p:txBody>
      </p:sp>
      <p:sp>
        <p:nvSpPr>
          <p:cNvPr id="36" name="Textfeld 35"/>
          <p:cNvSpPr txBox="1"/>
          <p:nvPr/>
        </p:nvSpPr>
        <p:spPr>
          <a:xfrm>
            <a:off x="4211577" y="5943600"/>
            <a:ext cx="1122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 Wirklichkeit</a:t>
            </a:r>
            <a:endParaRPr lang="de-DE" dirty="0"/>
          </a:p>
        </p:txBody>
      </p:sp>
      <p:sp>
        <p:nvSpPr>
          <p:cNvPr id="37" name="Textfeld 36"/>
          <p:cNvSpPr txBox="1"/>
          <p:nvPr/>
        </p:nvSpPr>
        <p:spPr>
          <a:xfrm>
            <a:off x="5331365" y="4572000"/>
            <a:ext cx="51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Gate</a:t>
            </a:r>
            <a:endParaRPr lang="de-DE" dirty="0"/>
          </a:p>
        </p:txBody>
      </p:sp>
      <p:sp>
        <p:nvSpPr>
          <p:cNvPr id="38" name="Textfeld 37"/>
          <p:cNvSpPr txBox="1"/>
          <p:nvPr/>
        </p:nvSpPr>
        <p:spPr>
          <a:xfrm>
            <a:off x="3451335" y="5257800"/>
            <a:ext cx="778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Diffusion</a:t>
            </a:r>
            <a:endParaRPr lang="de-DE" dirty="0"/>
          </a:p>
        </p:txBody>
      </p:sp>
      <p:sp>
        <p:nvSpPr>
          <p:cNvPr id="39" name="Textfeld 38"/>
          <p:cNvSpPr txBox="1"/>
          <p:nvPr/>
        </p:nvSpPr>
        <p:spPr>
          <a:xfrm>
            <a:off x="2590800" y="1295400"/>
            <a:ext cx="917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gewünscht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DD45B8-53DB-4219-A026-0A728A62226B}" type="slidenum">
              <a:rPr lang="de-DE" altLang="de-DE" smtClean="0"/>
              <a:pPr>
                <a:defRPr/>
              </a:pPr>
              <a:t>16</a:t>
            </a:fld>
            <a:endParaRPr lang="de-DE" altLang="de-DE"/>
          </a:p>
        </p:txBody>
      </p:sp>
      <p:sp>
        <p:nvSpPr>
          <p:cNvPr id="11" name="Textfeld 10"/>
          <p:cNvSpPr txBox="1"/>
          <p:nvPr/>
        </p:nvSpPr>
        <p:spPr>
          <a:xfrm>
            <a:off x="4800600" y="2971800"/>
            <a:ext cx="4081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Photolack</a:t>
            </a:r>
            <a:r>
              <a:rPr lang="de-DE" dirty="0" smtClean="0"/>
              <a:t> wird verwendet um Nitrid-Lage zu strukturieren</a:t>
            </a:r>
            <a:endParaRPr lang="de-DE" dirty="0"/>
          </a:p>
        </p:txBody>
      </p:sp>
      <p:cxnSp>
        <p:nvCxnSpPr>
          <p:cNvPr id="34" name="Gerade Verbindung mit Pfeil 33"/>
          <p:cNvCxnSpPr/>
          <p:nvPr/>
        </p:nvCxnSpPr>
        <p:spPr bwMode="auto">
          <a:xfrm flipH="1">
            <a:off x="4953000" y="2819400"/>
            <a:ext cx="838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feld 34"/>
          <p:cNvSpPr txBox="1"/>
          <p:nvPr/>
        </p:nvSpPr>
        <p:spPr>
          <a:xfrm>
            <a:off x="5609441" y="2514600"/>
            <a:ext cx="2768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Fehler bei </a:t>
            </a:r>
            <a:r>
              <a:rPr lang="de-DE" dirty="0" err="1" smtClean="0"/>
              <a:t>Photolack</a:t>
            </a:r>
            <a:r>
              <a:rPr lang="de-DE" dirty="0" smtClean="0"/>
              <a:t> - Strukturierung</a:t>
            </a:r>
            <a:endParaRPr lang="de-DE" dirty="0"/>
          </a:p>
        </p:txBody>
      </p:sp>
      <p:cxnSp>
        <p:nvCxnSpPr>
          <p:cNvPr id="40" name="Gerade Verbindung mit Pfeil 39"/>
          <p:cNvCxnSpPr/>
          <p:nvPr/>
        </p:nvCxnSpPr>
        <p:spPr bwMode="auto">
          <a:xfrm flipH="1">
            <a:off x="4953000" y="3581400"/>
            <a:ext cx="838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feld 40"/>
          <p:cNvSpPr txBox="1"/>
          <p:nvPr/>
        </p:nvSpPr>
        <p:spPr>
          <a:xfrm>
            <a:off x="5715000" y="3276600"/>
            <a:ext cx="24529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Fehler bei Nitrid - Strukturierung</a:t>
            </a:r>
            <a:endParaRPr lang="de-DE" dirty="0"/>
          </a:p>
        </p:txBody>
      </p:sp>
      <p:sp>
        <p:nvSpPr>
          <p:cNvPr id="42" name="Textfeld 41"/>
          <p:cNvSpPr txBox="1"/>
          <p:nvPr/>
        </p:nvSpPr>
        <p:spPr>
          <a:xfrm>
            <a:off x="4809485" y="3657600"/>
            <a:ext cx="4216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Nitrid-Lage wird als Maske für Ionenimplantation verwendet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059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3EC829-EC77-48B0-B732-C7E7FA3D1649}" type="slidenum">
              <a:rPr lang="de-DE" altLang="de-DE" sz="1400">
                <a:latin typeface="Arial" charset="0"/>
              </a:rPr>
              <a:pPr/>
              <a:t>17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Layoutregeln</a:t>
            </a:r>
            <a:endParaRPr lang="de-DE" dirty="0"/>
          </a:p>
        </p:txBody>
      </p:sp>
      <p:sp>
        <p:nvSpPr>
          <p:cNvPr id="120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517650"/>
          </a:xfrm>
        </p:spPr>
        <p:txBody>
          <a:bodyPr/>
          <a:lstStyle/>
          <a:p>
            <a:r>
              <a:rPr lang="de-DE" sz="1600" dirty="0" err="1" smtClean="0"/>
              <a:t>Grid</a:t>
            </a:r>
            <a:r>
              <a:rPr lang="de-DE" sz="1600" dirty="0" smtClean="0"/>
              <a:t> Regeln</a:t>
            </a:r>
          </a:p>
          <a:p>
            <a:r>
              <a:rPr lang="de-DE" sz="1600" dirty="0" smtClean="0"/>
              <a:t>Alle Ecken müssen auf einem Raster liegen</a:t>
            </a:r>
          </a:p>
          <a:p>
            <a:r>
              <a:rPr lang="de-DE" sz="1600" i="1" dirty="0" smtClean="0"/>
              <a:t>Problem wenn bei einem 45° „Path“</a:t>
            </a:r>
          </a:p>
          <a:p>
            <a:endParaRPr lang="de-DE" dirty="0"/>
          </a:p>
        </p:txBody>
      </p:sp>
      <p:pic>
        <p:nvPicPr>
          <p:cNvPr id="386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2743200"/>
            <a:ext cx="40290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87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3EC829-EC77-48B0-B732-C7E7FA3D1649}" type="slidenum">
              <a:rPr lang="de-DE" altLang="de-DE" sz="1400">
                <a:latin typeface="Arial" charset="0"/>
              </a:rPr>
              <a:pPr/>
              <a:t>18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Layoutregeln</a:t>
            </a:r>
            <a:endParaRPr lang="de-DE" dirty="0"/>
          </a:p>
        </p:txBody>
      </p:sp>
      <p:sp>
        <p:nvSpPr>
          <p:cNvPr id="120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517650"/>
          </a:xfrm>
        </p:spPr>
        <p:txBody>
          <a:bodyPr/>
          <a:lstStyle/>
          <a:p>
            <a:r>
              <a:rPr lang="de-DE" sz="1600" dirty="0" smtClean="0"/>
              <a:t>Minimale Geometrieregeln</a:t>
            </a:r>
          </a:p>
          <a:p>
            <a:endParaRPr lang="de-DE" dirty="0"/>
          </a:p>
        </p:txBody>
      </p:sp>
      <p:pic>
        <p:nvPicPr>
          <p:cNvPr id="386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914525"/>
            <a:ext cx="73342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6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91000"/>
            <a:ext cx="46863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nhaltsplatzhalter 1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838200"/>
          </a:xfrm>
        </p:spPr>
        <p:txBody>
          <a:bodyPr/>
          <a:lstStyle/>
          <a:p>
            <a:r>
              <a:rPr lang="de-DE" sz="1600" dirty="0" smtClean="0"/>
              <a:t>Manche Strukturen (Kontakte – </a:t>
            </a:r>
            <a:r>
              <a:rPr lang="de-DE" sz="1600" dirty="0" err="1" smtClean="0"/>
              <a:t>Vias</a:t>
            </a:r>
            <a:r>
              <a:rPr lang="de-DE" sz="1600" dirty="0" smtClean="0"/>
              <a:t>) haben eine feste Größe</a:t>
            </a:r>
          </a:p>
          <a:p>
            <a:r>
              <a:rPr lang="de-DE" sz="1600" dirty="0" smtClean="0"/>
              <a:t>Wenn eine größere Fläche benötigt wird, zeichnet man eine Matrix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038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3EC829-EC77-48B0-B732-C7E7FA3D1649}" type="slidenum">
              <a:rPr lang="de-DE" altLang="de-DE" sz="1400">
                <a:latin typeface="Arial" charset="0"/>
              </a:rPr>
              <a:pPr/>
              <a:t>19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Layoutregeln</a:t>
            </a:r>
            <a:endParaRPr lang="de-DE" dirty="0"/>
          </a:p>
        </p:txBody>
      </p:sp>
      <p:sp>
        <p:nvSpPr>
          <p:cNvPr id="120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517650"/>
          </a:xfrm>
        </p:spPr>
        <p:txBody>
          <a:bodyPr/>
          <a:lstStyle/>
          <a:p>
            <a:r>
              <a:rPr lang="de-DE" sz="1600" dirty="0" smtClean="0"/>
              <a:t>Es gibt auch Maximum-Regel</a:t>
            </a:r>
          </a:p>
          <a:p>
            <a:r>
              <a:rPr lang="de-DE" sz="1600" dirty="0" smtClean="0"/>
              <a:t>Strukturen dürfen nicht zu groß sein</a:t>
            </a:r>
          </a:p>
          <a:p>
            <a:r>
              <a:rPr lang="de-DE" sz="1600" dirty="0" smtClean="0"/>
              <a:t>Beispiel – wenn Metallleitungen zu breit sind, werden Schlitze gezeichnet – dafür gibt es eine spezielle Lage</a:t>
            </a:r>
          </a:p>
          <a:p>
            <a:endParaRPr lang="de-DE" dirty="0"/>
          </a:p>
        </p:txBody>
      </p:sp>
      <p:pic>
        <p:nvPicPr>
          <p:cNvPr id="387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2686050"/>
            <a:ext cx="59340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48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 smtClean="0"/>
              <a:t>Layout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7567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3EC829-EC77-48B0-B732-C7E7FA3D1649}" type="slidenum">
              <a:rPr lang="de-DE" altLang="de-DE" sz="1400">
                <a:latin typeface="Arial" charset="0"/>
              </a:rPr>
              <a:pPr/>
              <a:t>20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Layoutregeln</a:t>
            </a:r>
            <a:endParaRPr lang="de-DE" dirty="0"/>
          </a:p>
        </p:txBody>
      </p:sp>
      <p:sp>
        <p:nvSpPr>
          <p:cNvPr id="120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517650"/>
          </a:xfrm>
        </p:spPr>
        <p:txBody>
          <a:bodyPr/>
          <a:lstStyle/>
          <a:p>
            <a:r>
              <a:rPr lang="de-DE" sz="1600" dirty="0" smtClean="0"/>
              <a:t>Regeln zwischen verschiedenen Lagen</a:t>
            </a:r>
          </a:p>
          <a:p>
            <a:r>
              <a:rPr lang="de-DE" sz="1600" dirty="0" smtClean="0"/>
              <a:t>Extension-Rules</a:t>
            </a:r>
          </a:p>
          <a:p>
            <a:endParaRPr lang="de-DE" dirty="0"/>
          </a:p>
        </p:txBody>
      </p:sp>
      <p:pic>
        <p:nvPicPr>
          <p:cNvPr id="387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547938"/>
            <a:ext cx="70580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7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572000"/>
            <a:ext cx="28289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85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3EC829-EC77-48B0-B732-C7E7FA3D1649}" type="slidenum">
              <a:rPr lang="de-DE" altLang="de-DE" sz="1400">
                <a:latin typeface="Arial" charset="0"/>
              </a:rPr>
              <a:pPr/>
              <a:t>21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Layoutregeln</a:t>
            </a:r>
            <a:endParaRPr lang="de-DE" dirty="0"/>
          </a:p>
        </p:txBody>
      </p:sp>
      <p:sp>
        <p:nvSpPr>
          <p:cNvPr id="120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517650"/>
          </a:xfrm>
        </p:spPr>
        <p:txBody>
          <a:bodyPr/>
          <a:lstStyle/>
          <a:p>
            <a:r>
              <a:rPr lang="de-DE" sz="1600" dirty="0" smtClean="0"/>
              <a:t>Überlapp-Regeln</a:t>
            </a:r>
          </a:p>
          <a:p>
            <a:r>
              <a:rPr lang="de-DE" sz="1600" dirty="0" smtClean="0"/>
              <a:t>Kontakte</a:t>
            </a:r>
            <a:endParaRPr lang="de-DE" dirty="0"/>
          </a:p>
        </p:txBody>
      </p:sp>
      <p:pic>
        <p:nvPicPr>
          <p:cNvPr id="388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371600"/>
            <a:ext cx="75914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8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05400"/>
            <a:ext cx="52578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nhaltsplatzhalter 1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1517650"/>
          </a:xfrm>
        </p:spPr>
        <p:txBody>
          <a:bodyPr/>
          <a:lstStyle/>
          <a:p>
            <a:r>
              <a:rPr lang="de-DE" sz="1600" dirty="0" smtClean="0"/>
              <a:t>Richtig – Kontakt kleiner als n+ aktive Lage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162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3EC829-EC77-48B0-B732-C7E7FA3D1649}" type="slidenum">
              <a:rPr lang="de-DE" altLang="de-DE" sz="1400">
                <a:latin typeface="Arial" charset="0"/>
              </a:rPr>
              <a:pPr/>
              <a:t>22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Layoutregeln</a:t>
            </a:r>
            <a:endParaRPr lang="de-DE" dirty="0"/>
          </a:p>
        </p:txBody>
      </p:sp>
      <p:sp>
        <p:nvSpPr>
          <p:cNvPr id="120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517650"/>
          </a:xfrm>
        </p:spPr>
        <p:txBody>
          <a:bodyPr/>
          <a:lstStyle/>
          <a:p>
            <a:r>
              <a:rPr lang="de-DE" sz="1600" dirty="0" smtClean="0"/>
              <a:t>CONTACT: Verbindung zwischen M1 und </a:t>
            </a:r>
            <a:r>
              <a:rPr lang="de-DE" sz="1600" dirty="0" err="1" smtClean="0"/>
              <a:t>Poly</a:t>
            </a:r>
            <a:r>
              <a:rPr lang="de-DE" sz="1600" dirty="0" smtClean="0"/>
              <a:t>, n+, p+</a:t>
            </a:r>
          </a:p>
          <a:p>
            <a:r>
              <a:rPr lang="de-DE" sz="1600" dirty="0" smtClean="0"/>
              <a:t>Kontakt ist über </a:t>
            </a:r>
            <a:r>
              <a:rPr lang="de-DE" sz="1600" dirty="0" err="1" smtClean="0"/>
              <a:t>Gateoxid</a:t>
            </a:r>
            <a:r>
              <a:rPr lang="de-DE" sz="1600" dirty="0" smtClean="0"/>
              <a:t> nicht erlaubt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3810000" y="2209800"/>
            <a:ext cx="35814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962400" y="3429000"/>
            <a:ext cx="527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DIFF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 bwMode="auto">
          <a:xfrm>
            <a:off x="3505200" y="1981200"/>
            <a:ext cx="1143000" cy="19812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657600" y="3733800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PPULS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 bwMode="auto">
          <a:xfrm>
            <a:off x="5715000" y="1295400"/>
            <a:ext cx="762000" cy="2590800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4724400" y="1981200"/>
            <a:ext cx="2971800" cy="1981200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796593" y="3733800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NPULS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5791200" y="3581400"/>
            <a:ext cx="482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Poly</a:t>
            </a:r>
            <a:endParaRPr lang="de-DE" dirty="0"/>
          </a:p>
        </p:txBody>
      </p:sp>
      <p:sp>
        <p:nvSpPr>
          <p:cNvPr id="15" name="Rechteck 14"/>
          <p:cNvSpPr/>
          <p:nvPr/>
        </p:nvSpPr>
        <p:spPr bwMode="auto">
          <a:xfrm>
            <a:off x="6705600" y="2743200"/>
            <a:ext cx="4572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4953000" y="2743200"/>
            <a:ext cx="4572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4038600" y="2743200"/>
            <a:ext cx="4572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5867400" y="1447800"/>
            <a:ext cx="4572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5867400" y="2743200"/>
            <a:ext cx="4572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" name="Gerade Verbindung 2"/>
          <p:cNvCxnSpPr>
            <a:stCxn id="11" idx="1"/>
          </p:cNvCxnSpPr>
          <p:nvPr/>
        </p:nvCxnSpPr>
        <p:spPr bwMode="auto">
          <a:xfrm>
            <a:off x="5715000" y="2590800"/>
            <a:ext cx="76200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Gerade Verbindung 4"/>
          <p:cNvCxnSpPr>
            <a:stCxn id="11" idx="3"/>
          </p:cNvCxnSpPr>
          <p:nvPr/>
        </p:nvCxnSpPr>
        <p:spPr bwMode="auto">
          <a:xfrm flipH="1">
            <a:off x="5715000" y="2590800"/>
            <a:ext cx="76200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19"/>
          <p:cNvCxnSpPr/>
          <p:nvPr/>
        </p:nvCxnSpPr>
        <p:spPr bwMode="auto">
          <a:xfrm>
            <a:off x="6553200" y="1676400"/>
            <a:ext cx="1524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23"/>
          <p:cNvCxnSpPr/>
          <p:nvPr/>
        </p:nvCxnSpPr>
        <p:spPr bwMode="auto">
          <a:xfrm flipV="1">
            <a:off x="6705600" y="1447800"/>
            <a:ext cx="45720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feld 29"/>
          <p:cNvSpPr txBox="1"/>
          <p:nvPr/>
        </p:nvSpPr>
        <p:spPr>
          <a:xfrm>
            <a:off x="4018505" y="2486799"/>
            <a:ext cx="415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CO</a:t>
            </a:r>
            <a:endParaRPr lang="de-DE" dirty="0"/>
          </a:p>
        </p:txBody>
      </p:sp>
      <p:sp>
        <p:nvSpPr>
          <p:cNvPr id="31" name="Textfeld 30"/>
          <p:cNvSpPr txBox="1"/>
          <p:nvPr/>
        </p:nvSpPr>
        <p:spPr>
          <a:xfrm>
            <a:off x="4800600" y="2486799"/>
            <a:ext cx="415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CO</a:t>
            </a:r>
            <a:endParaRPr lang="de-DE" dirty="0"/>
          </a:p>
        </p:txBody>
      </p:sp>
      <p:sp>
        <p:nvSpPr>
          <p:cNvPr id="32" name="Textfeld 31"/>
          <p:cNvSpPr txBox="1"/>
          <p:nvPr/>
        </p:nvSpPr>
        <p:spPr>
          <a:xfrm>
            <a:off x="6629400" y="2486799"/>
            <a:ext cx="415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CO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5867400" y="1648599"/>
            <a:ext cx="415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CO</a:t>
            </a:r>
            <a:endParaRPr lang="de-DE" dirty="0"/>
          </a:p>
        </p:txBody>
      </p:sp>
      <p:sp>
        <p:nvSpPr>
          <p:cNvPr id="25" name="Rechteck 24"/>
          <p:cNvSpPr/>
          <p:nvPr/>
        </p:nvSpPr>
        <p:spPr bwMode="auto">
          <a:xfrm>
            <a:off x="1219200" y="5181600"/>
            <a:ext cx="23622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7" name="Gerade Verbindung 26"/>
          <p:cNvCxnSpPr/>
          <p:nvPr/>
        </p:nvCxnSpPr>
        <p:spPr bwMode="auto">
          <a:xfrm>
            <a:off x="1600200" y="5590401"/>
            <a:ext cx="1066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28"/>
          <p:cNvCxnSpPr/>
          <p:nvPr/>
        </p:nvCxnSpPr>
        <p:spPr bwMode="auto">
          <a:xfrm>
            <a:off x="2667000" y="5590401"/>
            <a:ext cx="1524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 Verbindung 39"/>
          <p:cNvCxnSpPr/>
          <p:nvPr/>
        </p:nvCxnSpPr>
        <p:spPr bwMode="auto">
          <a:xfrm flipH="1">
            <a:off x="1447800" y="5590401"/>
            <a:ext cx="1524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124" name="Gerade Verbindung 389123"/>
          <p:cNvCxnSpPr/>
          <p:nvPr/>
        </p:nvCxnSpPr>
        <p:spPr bwMode="auto">
          <a:xfrm>
            <a:off x="2819400" y="6200001"/>
            <a:ext cx="91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Gerade Verbindung 44"/>
          <p:cNvCxnSpPr/>
          <p:nvPr/>
        </p:nvCxnSpPr>
        <p:spPr bwMode="auto">
          <a:xfrm>
            <a:off x="533400" y="6200001"/>
            <a:ext cx="91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feld 45"/>
          <p:cNvSpPr txBox="1"/>
          <p:nvPr/>
        </p:nvSpPr>
        <p:spPr>
          <a:xfrm>
            <a:off x="2873960" y="5971401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SiO2</a:t>
            </a:r>
            <a:endParaRPr lang="de-DE" dirty="0"/>
          </a:p>
        </p:txBody>
      </p:sp>
      <p:sp>
        <p:nvSpPr>
          <p:cNvPr id="389127" name="Trapezoid 389126"/>
          <p:cNvSpPr/>
          <p:nvPr/>
        </p:nvSpPr>
        <p:spPr bwMode="auto">
          <a:xfrm>
            <a:off x="1447800" y="5590401"/>
            <a:ext cx="1371600" cy="609600"/>
          </a:xfrm>
          <a:prstGeom prst="trapezoid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1219200" y="5181600"/>
            <a:ext cx="482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Poly</a:t>
            </a:r>
            <a:endParaRPr lang="de-DE" dirty="0"/>
          </a:p>
        </p:txBody>
      </p:sp>
      <p:sp>
        <p:nvSpPr>
          <p:cNvPr id="389128" name="Rechteck 389127"/>
          <p:cNvSpPr/>
          <p:nvPr/>
        </p:nvSpPr>
        <p:spPr bwMode="auto">
          <a:xfrm>
            <a:off x="2971800" y="4648200"/>
            <a:ext cx="457200" cy="5334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389135" name="Gruppieren 389134"/>
          <p:cNvGrpSpPr/>
          <p:nvPr/>
        </p:nvGrpSpPr>
        <p:grpSpPr>
          <a:xfrm>
            <a:off x="3048000" y="5181600"/>
            <a:ext cx="274319" cy="457200"/>
            <a:chOff x="3048000" y="5181600"/>
            <a:chExt cx="274319" cy="381000"/>
          </a:xfrm>
        </p:grpSpPr>
        <p:sp>
          <p:nvSpPr>
            <p:cNvPr id="389130" name="Gleichschenkliges Dreieck 389129"/>
            <p:cNvSpPr/>
            <p:nvPr/>
          </p:nvSpPr>
          <p:spPr bwMode="auto">
            <a:xfrm flipV="1">
              <a:off x="3048000" y="5181600"/>
              <a:ext cx="45719" cy="38100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5" name="Gleichschenkliges Dreieck 54"/>
            <p:cNvSpPr/>
            <p:nvPr/>
          </p:nvSpPr>
          <p:spPr bwMode="auto">
            <a:xfrm flipV="1">
              <a:off x="3200400" y="5181600"/>
              <a:ext cx="45719" cy="38100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6" name="Gleichschenkliges Dreieck 55"/>
            <p:cNvSpPr/>
            <p:nvPr/>
          </p:nvSpPr>
          <p:spPr bwMode="auto">
            <a:xfrm flipV="1">
              <a:off x="3124200" y="5181600"/>
              <a:ext cx="45719" cy="38100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7" name="Gleichschenkliges Dreieck 56"/>
            <p:cNvSpPr/>
            <p:nvPr/>
          </p:nvSpPr>
          <p:spPr bwMode="auto">
            <a:xfrm flipV="1">
              <a:off x="3276600" y="5181600"/>
              <a:ext cx="45719" cy="38100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389132" name="Gerade Verbindung mit Pfeil 389131"/>
          <p:cNvCxnSpPr/>
          <p:nvPr/>
        </p:nvCxnSpPr>
        <p:spPr bwMode="auto">
          <a:xfrm rot="10800000" flipH="1">
            <a:off x="2209800" y="4724400"/>
            <a:ext cx="685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133" name="Textfeld 389132"/>
          <p:cNvSpPr txBox="1"/>
          <p:nvPr/>
        </p:nvSpPr>
        <p:spPr>
          <a:xfrm>
            <a:off x="152400" y="4343400"/>
            <a:ext cx="4225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Metalle diffundieren in angrenzende Materialien bei hoher T</a:t>
            </a:r>
            <a:endParaRPr lang="de-DE" dirty="0"/>
          </a:p>
        </p:txBody>
      </p:sp>
      <p:sp>
        <p:nvSpPr>
          <p:cNvPr id="61" name="Textfeld 60"/>
          <p:cNvSpPr txBox="1"/>
          <p:nvPr/>
        </p:nvSpPr>
        <p:spPr>
          <a:xfrm>
            <a:off x="1768745" y="5410200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Gateoxid</a:t>
            </a:r>
            <a:endParaRPr lang="de-DE" dirty="0"/>
          </a:p>
        </p:txBody>
      </p:sp>
      <p:sp>
        <p:nvSpPr>
          <p:cNvPr id="62" name="Rechteck 61"/>
          <p:cNvSpPr/>
          <p:nvPr/>
        </p:nvSpPr>
        <p:spPr bwMode="auto">
          <a:xfrm>
            <a:off x="5029200" y="5181600"/>
            <a:ext cx="23622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3" name="Gerade Verbindung 62"/>
          <p:cNvCxnSpPr/>
          <p:nvPr/>
        </p:nvCxnSpPr>
        <p:spPr bwMode="auto">
          <a:xfrm>
            <a:off x="5410200" y="5590401"/>
            <a:ext cx="1066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Gerade Verbindung 63"/>
          <p:cNvCxnSpPr/>
          <p:nvPr/>
        </p:nvCxnSpPr>
        <p:spPr bwMode="auto">
          <a:xfrm>
            <a:off x="6477000" y="5590401"/>
            <a:ext cx="1524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64"/>
          <p:cNvCxnSpPr/>
          <p:nvPr/>
        </p:nvCxnSpPr>
        <p:spPr bwMode="auto">
          <a:xfrm flipH="1">
            <a:off x="5257800" y="5590401"/>
            <a:ext cx="1524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Gerade Verbindung 65"/>
          <p:cNvCxnSpPr/>
          <p:nvPr/>
        </p:nvCxnSpPr>
        <p:spPr bwMode="auto">
          <a:xfrm>
            <a:off x="6629400" y="6200001"/>
            <a:ext cx="91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Gerade Verbindung 66"/>
          <p:cNvCxnSpPr/>
          <p:nvPr/>
        </p:nvCxnSpPr>
        <p:spPr bwMode="auto">
          <a:xfrm>
            <a:off x="4343400" y="6200001"/>
            <a:ext cx="91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" name="Textfeld 67"/>
          <p:cNvSpPr txBox="1"/>
          <p:nvPr/>
        </p:nvSpPr>
        <p:spPr>
          <a:xfrm>
            <a:off x="6683960" y="5971401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SiO2</a:t>
            </a:r>
            <a:endParaRPr lang="de-DE" dirty="0"/>
          </a:p>
        </p:txBody>
      </p:sp>
      <p:sp>
        <p:nvSpPr>
          <p:cNvPr id="69" name="Trapezoid 68"/>
          <p:cNvSpPr/>
          <p:nvPr/>
        </p:nvSpPr>
        <p:spPr bwMode="auto">
          <a:xfrm>
            <a:off x="5257800" y="5590401"/>
            <a:ext cx="1371600" cy="609600"/>
          </a:xfrm>
          <a:prstGeom prst="trapezoid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5029200" y="5181600"/>
            <a:ext cx="482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Poly</a:t>
            </a:r>
            <a:endParaRPr lang="de-DE" dirty="0"/>
          </a:p>
        </p:txBody>
      </p:sp>
      <p:sp>
        <p:nvSpPr>
          <p:cNvPr id="71" name="Rechteck 70"/>
          <p:cNvSpPr/>
          <p:nvPr/>
        </p:nvSpPr>
        <p:spPr bwMode="auto">
          <a:xfrm>
            <a:off x="5715000" y="4648200"/>
            <a:ext cx="457200" cy="5334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389134" name="Gruppieren 389133"/>
          <p:cNvGrpSpPr/>
          <p:nvPr/>
        </p:nvGrpSpPr>
        <p:grpSpPr>
          <a:xfrm>
            <a:off x="5791200" y="5181600"/>
            <a:ext cx="274319" cy="457200"/>
            <a:chOff x="5791200" y="5181600"/>
            <a:chExt cx="274319" cy="381000"/>
          </a:xfrm>
        </p:grpSpPr>
        <p:sp>
          <p:nvSpPr>
            <p:cNvPr id="72" name="Gleichschenkliges Dreieck 71"/>
            <p:cNvSpPr/>
            <p:nvPr/>
          </p:nvSpPr>
          <p:spPr bwMode="auto">
            <a:xfrm flipV="1">
              <a:off x="5791200" y="5181600"/>
              <a:ext cx="45719" cy="38100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3" name="Gleichschenkliges Dreieck 72"/>
            <p:cNvSpPr/>
            <p:nvPr/>
          </p:nvSpPr>
          <p:spPr bwMode="auto">
            <a:xfrm flipV="1">
              <a:off x="5943600" y="5181600"/>
              <a:ext cx="45719" cy="38100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4" name="Gleichschenkliges Dreieck 73"/>
            <p:cNvSpPr/>
            <p:nvPr/>
          </p:nvSpPr>
          <p:spPr bwMode="auto">
            <a:xfrm flipV="1">
              <a:off x="5867400" y="5181600"/>
              <a:ext cx="45719" cy="38100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5" name="Gleichschenkliges Dreieck 74"/>
            <p:cNvSpPr/>
            <p:nvPr/>
          </p:nvSpPr>
          <p:spPr bwMode="auto">
            <a:xfrm flipV="1">
              <a:off x="6019800" y="5181600"/>
              <a:ext cx="45719" cy="38100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36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3EC829-EC77-48B0-B732-C7E7FA3D1649}" type="slidenum">
              <a:rPr lang="de-DE" altLang="de-DE" sz="1400">
                <a:latin typeface="Arial" charset="0"/>
              </a:rPr>
              <a:pPr/>
              <a:t>23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Layoutregeln</a:t>
            </a:r>
            <a:endParaRPr lang="de-DE" dirty="0"/>
          </a:p>
        </p:txBody>
      </p:sp>
      <p:sp>
        <p:nvSpPr>
          <p:cNvPr id="120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517650"/>
          </a:xfrm>
        </p:spPr>
        <p:txBody>
          <a:bodyPr/>
          <a:lstStyle/>
          <a:p>
            <a:r>
              <a:rPr lang="de-DE" sz="1600" dirty="0" smtClean="0"/>
              <a:t>CONTACT: Verbindung zwischen M1 und </a:t>
            </a:r>
            <a:r>
              <a:rPr lang="de-DE" sz="1600" dirty="0" err="1" smtClean="0"/>
              <a:t>Poly</a:t>
            </a:r>
            <a:r>
              <a:rPr lang="de-DE" sz="1600" dirty="0" smtClean="0"/>
              <a:t>, n+, p+</a:t>
            </a:r>
          </a:p>
          <a:p>
            <a:r>
              <a:rPr lang="de-DE" sz="1600" dirty="0" smtClean="0"/>
              <a:t>Via i: Verbindung zwischen Metall i und Metall i+1</a:t>
            </a:r>
            <a:endParaRPr lang="de-DE" dirty="0"/>
          </a:p>
        </p:txBody>
      </p:sp>
      <p:pic>
        <p:nvPicPr>
          <p:cNvPr id="389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2233613"/>
            <a:ext cx="36766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67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3EC829-EC77-48B0-B732-C7E7FA3D1649}" type="slidenum">
              <a:rPr lang="de-DE" altLang="de-DE" sz="1400">
                <a:latin typeface="Arial" charset="0"/>
              </a:rPr>
              <a:pPr/>
              <a:t>24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Layoutregeln</a:t>
            </a:r>
            <a:endParaRPr lang="de-DE" dirty="0"/>
          </a:p>
        </p:txBody>
      </p:sp>
      <p:sp>
        <p:nvSpPr>
          <p:cNvPr id="120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517650"/>
          </a:xfrm>
        </p:spPr>
        <p:txBody>
          <a:bodyPr/>
          <a:lstStyle/>
          <a:p>
            <a:r>
              <a:rPr lang="de-DE" sz="1600" dirty="0" smtClean="0"/>
              <a:t>Via-Maske kann verschoben werden ohne </a:t>
            </a:r>
            <a:r>
              <a:rPr lang="de-DE" sz="1600" dirty="0" err="1" smtClean="0"/>
              <a:t>Kuzschluß</a:t>
            </a:r>
            <a:r>
              <a:rPr lang="de-DE" sz="1600" dirty="0" smtClean="0"/>
              <a:t> zu machen</a:t>
            </a:r>
            <a:endParaRPr lang="de-DE" dirty="0"/>
          </a:p>
        </p:txBody>
      </p:sp>
      <p:pic>
        <p:nvPicPr>
          <p:cNvPr id="390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676400"/>
            <a:ext cx="75914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nhaltsplatzhalter 1"/>
          <p:cNvSpPr>
            <a:spLocks noGrp="1"/>
          </p:cNvSpPr>
          <p:nvPr>
            <p:ph idx="1"/>
          </p:nvPr>
        </p:nvSpPr>
        <p:spPr>
          <a:xfrm>
            <a:off x="533400" y="3733800"/>
            <a:ext cx="8229600" cy="609600"/>
          </a:xfrm>
        </p:spPr>
        <p:txBody>
          <a:bodyPr/>
          <a:lstStyle/>
          <a:p>
            <a:r>
              <a:rPr lang="de-DE" sz="1600" dirty="0" err="1" smtClean="0"/>
              <a:t>Enclosure</a:t>
            </a:r>
            <a:r>
              <a:rPr lang="de-DE" sz="1600" dirty="0" smtClean="0"/>
              <a:t> Regeln sind oft nicht so streng: </a:t>
            </a:r>
            <a:endParaRPr lang="de-DE" dirty="0"/>
          </a:p>
        </p:txBody>
      </p:sp>
      <p:pic>
        <p:nvPicPr>
          <p:cNvPr id="390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953000"/>
            <a:ext cx="70961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295400" y="4800600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Erlaubt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5747233" y="4800600"/>
            <a:ext cx="1063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Nicht Erlaubt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722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3EC829-EC77-48B0-B732-C7E7FA3D1649}" type="slidenum">
              <a:rPr lang="de-DE" altLang="de-DE" sz="1400">
                <a:latin typeface="Arial" charset="0"/>
              </a:rPr>
              <a:pPr/>
              <a:t>25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Layoutregeln</a:t>
            </a:r>
            <a:endParaRPr lang="de-DE" dirty="0"/>
          </a:p>
        </p:txBody>
      </p:sp>
      <p:sp>
        <p:nvSpPr>
          <p:cNvPr id="120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517650"/>
          </a:xfrm>
        </p:spPr>
        <p:txBody>
          <a:bodyPr/>
          <a:lstStyle/>
          <a:p>
            <a:r>
              <a:rPr lang="de-DE" sz="1600" dirty="0" smtClean="0"/>
              <a:t>Normaler Substratkontakt</a:t>
            </a:r>
            <a:endParaRPr lang="de-DE" dirty="0"/>
          </a:p>
        </p:txBody>
      </p:sp>
      <p:pic>
        <p:nvPicPr>
          <p:cNvPr id="391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6858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Inhaltsplatzhalter 1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1517650"/>
          </a:xfrm>
        </p:spPr>
        <p:txBody>
          <a:bodyPr/>
          <a:lstStyle/>
          <a:p>
            <a:r>
              <a:rPr lang="de-DE" sz="1600" dirty="0" smtClean="0"/>
              <a:t>„</a:t>
            </a:r>
            <a:r>
              <a:rPr lang="de-DE" sz="1600" dirty="0" err="1" smtClean="0"/>
              <a:t>Butted</a:t>
            </a:r>
            <a:r>
              <a:rPr lang="de-DE" sz="1600" dirty="0" smtClean="0"/>
              <a:t>“ Substratkontakt</a:t>
            </a:r>
            <a:endParaRPr lang="de-DE" dirty="0"/>
          </a:p>
        </p:txBody>
      </p:sp>
      <p:pic>
        <p:nvPicPr>
          <p:cNvPr id="391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276725"/>
            <a:ext cx="41529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0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3EC829-EC77-48B0-B732-C7E7FA3D1649}" type="slidenum">
              <a:rPr lang="de-DE" altLang="de-DE" sz="1400">
                <a:latin typeface="Arial" charset="0"/>
              </a:rPr>
              <a:pPr/>
              <a:t>26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Layoutregeln</a:t>
            </a:r>
            <a:endParaRPr lang="de-DE" dirty="0"/>
          </a:p>
        </p:txBody>
      </p:sp>
      <p:sp>
        <p:nvSpPr>
          <p:cNvPr id="120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517650"/>
          </a:xfrm>
        </p:spPr>
        <p:txBody>
          <a:bodyPr/>
          <a:lstStyle/>
          <a:p>
            <a:r>
              <a:rPr lang="de-DE" sz="1600" dirty="0" smtClean="0"/>
              <a:t>Füllfaktor sollte auf jeder Lage in einem bestimmten Bereich liegen</a:t>
            </a:r>
          </a:p>
          <a:p>
            <a:r>
              <a:rPr lang="de-DE" sz="1600" dirty="0" smtClean="0"/>
              <a:t>Falls es zu wenige Strikturen gibt werden Füllobjekte hinzugefügt</a:t>
            </a:r>
            <a:endParaRPr lang="de-DE" dirty="0"/>
          </a:p>
        </p:txBody>
      </p:sp>
      <p:pic>
        <p:nvPicPr>
          <p:cNvPr id="392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2566988"/>
            <a:ext cx="52482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7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Skalierbarer CMOS-Entwurf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27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3015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/>
              <a:t>Skalierbarer CMOS-Entwurf</a:t>
            </a:r>
            <a:endParaRPr lang="de-DE" b="0" dirty="0"/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66" y="2266950"/>
            <a:ext cx="6002215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274237" y="820738"/>
            <a:ext cx="875085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sz="1400" dirty="0" smtClean="0"/>
              <a:t>Alle </a:t>
            </a:r>
            <a:r>
              <a:rPr lang="de-DE" sz="1400" dirty="0"/>
              <a:t>Abmessungen der Struktur der Bauelemente werden in ganzzahligen Vielfachen eines Faktors (z.B. </a:t>
            </a:r>
            <a:r>
              <a:rPr lang="de-DE" sz="1400" dirty="0">
                <a:sym typeface="Symbol" pitchFamily="18" charset="2"/>
              </a:rPr>
              <a:t>)</a:t>
            </a:r>
          </a:p>
          <a:p>
            <a:pPr algn="l"/>
            <a:r>
              <a:rPr lang="de-DE" sz="1400" dirty="0">
                <a:sym typeface="Symbol" pitchFamily="18" charset="2"/>
              </a:rPr>
              <a:t>entworfen. </a:t>
            </a:r>
          </a:p>
          <a:p>
            <a:pPr algn="l"/>
            <a:r>
              <a:rPr lang="de-DE" sz="1400" dirty="0"/>
              <a:t>Die Entwurfsregeln geben an, welche Mindestabmessungen bzw. Mindestabstände die einzelnen Strukturen</a:t>
            </a:r>
          </a:p>
          <a:p>
            <a:pPr algn="l"/>
            <a:r>
              <a:rPr lang="de-DE" sz="1400" dirty="0"/>
              <a:t>innerhalb einer Ebene und gegenüber anderen Ebenen eingehalten werden müssen. 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DD45B8-53DB-4219-A026-0A728A62226B}" type="slidenum">
              <a:rPr lang="de-DE" altLang="de-DE" smtClean="0"/>
              <a:pPr>
                <a:defRPr/>
              </a:pPr>
              <a:t>28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2252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/>
              <a:t>Skalierbarer CMOS-Entwurf</a:t>
            </a:r>
            <a:endParaRPr lang="de-DE" b="0" dirty="0"/>
          </a:p>
        </p:txBody>
      </p:sp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377" y="1338263"/>
            <a:ext cx="6717323" cy="442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667444" y="868363"/>
            <a:ext cx="47112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 dirty="0"/>
              <a:t>Minimale Breiten und Abstände der einzelnen Strukturen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DD45B8-53DB-4219-A026-0A728A62226B}" type="slidenum">
              <a:rPr lang="de-DE" altLang="de-DE" smtClean="0"/>
              <a:pPr>
                <a:defRPr/>
              </a:pPr>
              <a:t>29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7481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uppieren 63"/>
          <p:cNvGrpSpPr/>
          <p:nvPr/>
        </p:nvGrpSpPr>
        <p:grpSpPr>
          <a:xfrm>
            <a:off x="838200" y="1905000"/>
            <a:ext cx="7543800" cy="1600200"/>
            <a:chOff x="838200" y="2667000"/>
            <a:chExt cx="7543800" cy="1600200"/>
          </a:xfrm>
        </p:grpSpPr>
        <p:grpSp>
          <p:nvGrpSpPr>
            <p:cNvPr id="103" name="Gruppieren 102"/>
            <p:cNvGrpSpPr/>
            <p:nvPr/>
          </p:nvGrpSpPr>
          <p:grpSpPr>
            <a:xfrm>
              <a:off x="838200" y="2667000"/>
              <a:ext cx="7543800" cy="1600200"/>
              <a:chOff x="838200" y="2667000"/>
              <a:chExt cx="7543800" cy="1600200"/>
            </a:xfrm>
          </p:grpSpPr>
          <p:sp>
            <p:nvSpPr>
              <p:cNvPr id="105" name="Parallelogramm 104"/>
              <p:cNvSpPr/>
              <p:nvPr/>
            </p:nvSpPr>
            <p:spPr bwMode="auto">
              <a:xfrm flipH="1">
                <a:off x="2438400" y="2667000"/>
                <a:ext cx="4343400" cy="457200"/>
              </a:xfrm>
              <a:prstGeom prst="parallelogram">
                <a:avLst>
                  <a:gd name="adj" fmla="val 160119"/>
                </a:avLst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06" name="Freihandform 105"/>
              <p:cNvSpPr/>
              <p:nvPr/>
            </p:nvSpPr>
            <p:spPr bwMode="auto">
              <a:xfrm>
                <a:off x="2438400" y="2667000"/>
                <a:ext cx="765175" cy="835025"/>
              </a:xfrm>
              <a:custGeom>
                <a:avLst/>
                <a:gdLst>
                  <a:gd name="connsiteX0" fmla="*/ 0 w 765175"/>
                  <a:gd name="connsiteY0" fmla="*/ 0 h 835025"/>
                  <a:gd name="connsiteX1" fmla="*/ 765175 w 765175"/>
                  <a:gd name="connsiteY1" fmla="*/ 457200 h 835025"/>
                  <a:gd name="connsiteX2" fmla="*/ 765175 w 765175"/>
                  <a:gd name="connsiteY2" fmla="*/ 835025 h 835025"/>
                  <a:gd name="connsiteX3" fmla="*/ 3175 w 765175"/>
                  <a:gd name="connsiteY3" fmla="*/ 381000 h 835025"/>
                  <a:gd name="connsiteX4" fmla="*/ 0 w 765175"/>
                  <a:gd name="connsiteY4" fmla="*/ 0 h 835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175" h="835025">
                    <a:moveTo>
                      <a:pt x="0" y="0"/>
                    </a:moveTo>
                    <a:lnTo>
                      <a:pt x="765175" y="457200"/>
                    </a:lnTo>
                    <a:lnTo>
                      <a:pt x="765175" y="835025"/>
                    </a:lnTo>
                    <a:lnTo>
                      <a:pt x="3175" y="381000"/>
                    </a:lnTo>
                    <a:cubicBezTo>
                      <a:pt x="2117" y="252942"/>
                      <a:pt x="1058" y="124883"/>
                      <a:pt x="0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07" name="Parallelogramm 106"/>
              <p:cNvSpPr/>
              <p:nvPr/>
            </p:nvSpPr>
            <p:spPr bwMode="auto">
              <a:xfrm flipH="1">
                <a:off x="838200" y="3048000"/>
                <a:ext cx="7543800" cy="1219200"/>
              </a:xfrm>
              <a:prstGeom prst="parallelogram">
                <a:avLst>
                  <a:gd name="adj" fmla="val 160119"/>
                </a:avLst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04" name="Flussdiagramm: Prozess 103"/>
            <p:cNvSpPr/>
            <p:nvPr/>
          </p:nvSpPr>
          <p:spPr bwMode="auto">
            <a:xfrm>
              <a:off x="5867400" y="3124200"/>
              <a:ext cx="914400" cy="381000"/>
            </a:xfrm>
            <a:prstGeom prst="flowChartProcess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58" name="Flussdiagramm: Prozess 57"/>
          <p:cNvSpPr/>
          <p:nvPr/>
        </p:nvSpPr>
        <p:spPr bwMode="auto">
          <a:xfrm>
            <a:off x="5867400" y="2362200"/>
            <a:ext cx="914400" cy="381000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9" name="Flussdiagramm: Prozess 58"/>
          <p:cNvSpPr/>
          <p:nvPr/>
        </p:nvSpPr>
        <p:spPr bwMode="auto">
          <a:xfrm>
            <a:off x="4114800" y="2362200"/>
            <a:ext cx="990600" cy="381000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0" name="Parallelogramm 59"/>
          <p:cNvSpPr/>
          <p:nvPr/>
        </p:nvSpPr>
        <p:spPr bwMode="auto">
          <a:xfrm flipH="1">
            <a:off x="5105400" y="1905000"/>
            <a:ext cx="1676400" cy="457200"/>
          </a:xfrm>
          <a:prstGeom prst="parallelogram">
            <a:avLst>
              <a:gd name="adj" fmla="val 168195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2" name="Parallelogramm 61"/>
          <p:cNvSpPr/>
          <p:nvPr/>
        </p:nvSpPr>
        <p:spPr bwMode="auto">
          <a:xfrm flipH="1">
            <a:off x="3352800" y="1905000"/>
            <a:ext cx="1752600" cy="457200"/>
          </a:xfrm>
          <a:prstGeom prst="parallelogram">
            <a:avLst>
              <a:gd name="adj" fmla="val 168195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" name="Flussdiagramm: Prozess 46"/>
          <p:cNvSpPr/>
          <p:nvPr/>
        </p:nvSpPr>
        <p:spPr bwMode="auto">
          <a:xfrm>
            <a:off x="3200400" y="2362200"/>
            <a:ext cx="914400" cy="381000"/>
          </a:xfrm>
          <a:prstGeom prst="flowChartProcess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8" name="Freihandform 47"/>
          <p:cNvSpPr/>
          <p:nvPr/>
        </p:nvSpPr>
        <p:spPr bwMode="auto">
          <a:xfrm>
            <a:off x="2438400" y="1905000"/>
            <a:ext cx="765175" cy="835025"/>
          </a:xfrm>
          <a:custGeom>
            <a:avLst/>
            <a:gdLst>
              <a:gd name="connsiteX0" fmla="*/ 0 w 765175"/>
              <a:gd name="connsiteY0" fmla="*/ 0 h 835025"/>
              <a:gd name="connsiteX1" fmla="*/ 765175 w 765175"/>
              <a:gd name="connsiteY1" fmla="*/ 457200 h 835025"/>
              <a:gd name="connsiteX2" fmla="*/ 765175 w 765175"/>
              <a:gd name="connsiteY2" fmla="*/ 835025 h 835025"/>
              <a:gd name="connsiteX3" fmla="*/ 3175 w 765175"/>
              <a:gd name="connsiteY3" fmla="*/ 381000 h 835025"/>
              <a:gd name="connsiteX4" fmla="*/ 0 w 765175"/>
              <a:gd name="connsiteY4" fmla="*/ 0 h 83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175" h="835025">
                <a:moveTo>
                  <a:pt x="0" y="0"/>
                </a:moveTo>
                <a:lnTo>
                  <a:pt x="765175" y="457200"/>
                </a:lnTo>
                <a:lnTo>
                  <a:pt x="765175" y="835025"/>
                </a:lnTo>
                <a:lnTo>
                  <a:pt x="3175" y="381000"/>
                </a:lnTo>
                <a:cubicBezTo>
                  <a:pt x="2117" y="252942"/>
                  <a:pt x="1058" y="124883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9" name="Parallelogramm 48"/>
          <p:cNvSpPr/>
          <p:nvPr/>
        </p:nvSpPr>
        <p:spPr bwMode="auto">
          <a:xfrm flipH="1">
            <a:off x="2438400" y="1905000"/>
            <a:ext cx="1676400" cy="457200"/>
          </a:xfrm>
          <a:prstGeom prst="parallelogram">
            <a:avLst>
              <a:gd name="adj" fmla="val 168195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5" name="Gerade Verbindung 64"/>
          <p:cNvCxnSpPr/>
          <p:nvPr/>
        </p:nvCxnSpPr>
        <p:spPr bwMode="auto">
          <a:xfrm>
            <a:off x="2438400" y="19050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Gerade Verbindung 65"/>
          <p:cNvCxnSpPr/>
          <p:nvPr/>
        </p:nvCxnSpPr>
        <p:spPr bwMode="auto">
          <a:xfrm>
            <a:off x="3200400" y="23622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Gerade Verbindung 66"/>
          <p:cNvCxnSpPr/>
          <p:nvPr/>
        </p:nvCxnSpPr>
        <p:spPr bwMode="auto">
          <a:xfrm>
            <a:off x="2438400" y="1905000"/>
            <a:ext cx="3581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Gerade Verbindung 67"/>
          <p:cNvCxnSpPr/>
          <p:nvPr/>
        </p:nvCxnSpPr>
        <p:spPr bwMode="auto">
          <a:xfrm>
            <a:off x="1828800" y="2286000"/>
            <a:ext cx="6096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Gerade Verbindung 68"/>
          <p:cNvCxnSpPr/>
          <p:nvPr/>
        </p:nvCxnSpPr>
        <p:spPr bwMode="auto">
          <a:xfrm>
            <a:off x="2438400" y="2667000"/>
            <a:ext cx="76200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Gerade Verbindung 69"/>
          <p:cNvCxnSpPr/>
          <p:nvPr/>
        </p:nvCxnSpPr>
        <p:spPr bwMode="auto">
          <a:xfrm>
            <a:off x="3200400" y="3124200"/>
            <a:ext cx="3581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Gerade Verbindung 70"/>
          <p:cNvCxnSpPr/>
          <p:nvPr/>
        </p:nvCxnSpPr>
        <p:spPr bwMode="auto">
          <a:xfrm>
            <a:off x="6781800" y="23622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Gerade Verbindung 71"/>
          <p:cNvCxnSpPr/>
          <p:nvPr/>
        </p:nvCxnSpPr>
        <p:spPr bwMode="auto">
          <a:xfrm>
            <a:off x="3200400" y="2362200"/>
            <a:ext cx="3581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Gerade Verbindung 72"/>
          <p:cNvCxnSpPr/>
          <p:nvPr/>
        </p:nvCxnSpPr>
        <p:spPr bwMode="auto">
          <a:xfrm flipH="1" flipV="1">
            <a:off x="6019800" y="1905000"/>
            <a:ext cx="76200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Gerade Verbindung 73"/>
          <p:cNvCxnSpPr/>
          <p:nvPr/>
        </p:nvCxnSpPr>
        <p:spPr bwMode="auto">
          <a:xfrm>
            <a:off x="2438400" y="1905000"/>
            <a:ext cx="76200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Gerade Verbindung 74"/>
          <p:cNvCxnSpPr/>
          <p:nvPr/>
        </p:nvCxnSpPr>
        <p:spPr bwMode="auto">
          <a:xfrm>
            <a:off x="3200400" y="3124200"/>
            <a:ext cx="6096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Gerade Verbindung 75"/>
          <p:cNvCxnSpPr/>
          <p:nvPr/>
        </p:nvCxnSpPr>
        <p:spPr bwMode="auto">
          <a:xfrm flipH="1">
            <a:off x="2209800" y="3124200"/>
            <a:ext cx="990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Gerade Verbindung 76"/>
          <p:cNvCxnSpPr/>
          <p:nvPr/>
        </p:nvCxnSpPr>
        <p:spPr bwMode="auto">
          <a:xfrm flipH="1">
            <a:off x="1447800" y="2667000"/>
            <a:ext cx="990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Gerade Verbindung 77"/>
          <p:cNvCxnSpPr/>
          <p:nvPr/>
        </p:nvCxnSpPr>
        <p:spPr bwMode="auto">
          <a:xfrm flipH="1">
            <a:off x="6781800" y="3124200"/>
            <a:ext cx="990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Gerade Verbindung 78"/>
          <p:cNvCxnSpPr/>
          <p:nvPr/>
        </p:nvCxnSpPr>
        <p:spPr bwMode="auto">
          <a:xfrm>
            <a:off x="6781800" y="3124200"/>
            <a:ext cx="6096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Gerade Verbindung 79"/>
          <p:cNvCxnSpPr/>
          <p:nvPr/>
        </p:nvCxnSpPr>
        <p:spPr bwMode="auto">
          <a:xfrm>
            <a:off x="2438400" y="1905000"/>
            <a:ext cx="76200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Textfeld 80"/>
          <p:cNvSpPr txBox="1"/>
          <p:nvPr/>
        </p:nvSpPr>
        <p:spPr>
          <a:xfrm>
            <a:off x="3170311" y="2819400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P-dotiert Si</a:t>
            </a:r>
            <a:endParaRPr lang="de-DE" dirty="0"/>
          </a:p>
        </p:txBody>
      </p:sp>
      <p:sp>
        <p:nvSpPr>
          <p:cNvPr id="84" name="Textfeld 83"/>
          <p:cNvSpPr txBox="1"/>
          <p:nvPr/>
        </p:nvSpPr>
        <p:spPr>
          <a:xfrm>
            <a:off x="4495800" y="1219200"/>
            <a:ext cx="482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Poly</a:t>
            </a:r>
            <a:endParaRPr lang="de-DE" dirty="0"/>
          </a:p>
        </p:txBody>
      </p:sp>
      <p:sp>
        <p:nvSpPr>
          <p:cNvPr id="85" name="Parallelogramm 84"/>
          <p:cNvSpPr/>
          <p:nvPr/>
        </p:nvSpPr>
        <p:spPr bwMode="auto">
          <a:xfrm flipH="1">
            <a:off x="4343400" y="1828800"/>
            <a:ext cx="1524000" cy="457200"/>
          </a:xfrm>
          <a:prstGeom prst="parallelogram">
            <a:avLst>
              <a:gd name="adj" fmla="val 165417"/>
            </a:avLst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86" name="Gerade Verbindung 85"/>
          <p:cNvCxnSpPr/>
          <p:nvPr/>
        </p:nvCxnSpPr>
        <p:spPr bwMode="auto">
          <a:xfrm>
            <a:off x="5867400" y="2286000"/>
            <a:ext cx="0" cy="76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Gerade Verbindung 86"/>
          <p:cNvCxnSpPr/>
          <p:nvPr/>
        </p:nvCxnSpPr>
        <p:spPr bwMode="auto">
          <a:xfrm>
            <a:off x="5105400" y="2286000"/>
            <a:ext cx="0" cy="76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Gerade Verbindung 87"/>
          <p:cNvCxnSpPr/>
          <p:nvPr/>
        </p:nvCxnSpPr>
        <p:spPr bwMode="auto">
          <a:xfrm>
            <a:off x="4343400" y="1828800"/>
            <a:ext cx="0" cy="76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88"/>
          <p:cNvCxnSpPr/>
          <p:nvPr/>
        </p:nvCxnSpPr>
        <p:spPr bwMode="auto">
          <a:xfrm>
            <a:off x="4343400" y="1905000"/>
            <a:ext cx="76200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Parallelogramm 90"/>
          <p:cNvSpPr/>
          <p:nvPr/>
        </p:nvSpPr>
        <p:spPr bwMode="auto">
          <a:xfrm rot="5400000">
            <a:off x="4457700" y="1714500"/>
            <a:ext cx="533400" cy="762000"/>
          </a:xfrm>
          <a:prstGeom prst="parallelogram">
            <a:avLst>
              <a:gd name="adj" fmla="val 85069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Layout</a:t>
            </a:r>
            <a:endParaRPr lang="de-DE" altLang="de-DE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755650"/>
          </a:xfrm>
        </p:spPr>
        <p:txBody>
          <a:bodyPr/>
          <a:lstStyle/>
          <a:p>
            <a:pPr eaLnBrk="1" hangingPunct="1"/>
            <a:r>
              <a:rPr lang="de-DE" sz="1400" dirty="0" smtClean="0"/>
              <a:t>…</a:t>
            </a:r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  <p:cxnSp>
        <p:nvCxnSpPr>
          <p:cNvPr id="131" name="Gerade Verbindung 130"/>
          <p:cNvCxnSpPr/>
          <p:nvPr/>
        </p:nvCxnSpPr>
        <p:spPr bwMode="auto">
          <a:xfrm>
            <a:off x="2438400" y="1905000"/>
            <a:ext cx="76200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0" name="Gruppieren 89"/>
          <p:cNvGrpSpPr/>
          <p:nvPr/>
        </p:nvGrpSpPr>
        <p:grpSpPr>
          <a:xfrm>
            <a:off x="3962400" y="1219200"/>
            <a:ext cx="1905000" cy="1066800"/>
            <a:chOff x="6477000" y="1143000"/>
            <a:chExt cx="1905000" cy="1066800"/>
          </a:xfrm>
        </p:grpSpPr>
        <p:sp>
          <p:nvSpPr>
            <p:cNvPr id="93" name="Freihandform 92"/>
            <p:cNvSpPr/>
            <p:nvPr/>
          </p:nvSpPr>
          <p:spPr bwMode="auto">
            <a:xfrm>
              <a:off x="6858000" y="1374775"/>
              <a:ext cx="765175" cy="835025"/>
            </a:xfrm>
            <a:custGeom>
              <a:avLst/>
              <a:gdLst>
                <a:gd name="connsiteX0" fmla="*/ 0 w 765175"/>
                <a:gd name="connsiteY0" fmla="*/ 0 h 835025"/>
                <a:gd name="connsiteX1" fmla="*/ 765175 w 765175"/>
                <a:gd name="connsiteY1" fmla="*/ 457200 h 835025"/>
                <a:gd name="connsiteX2" fmla="*/ 765175 w 765175"/>
                <a:gd name="connsiteY2" fmla="*/ 835025 h 835025"/>
                <a:gd name="connsiteX3" fmla="*/ 3175 w 765175"/>
                <a:gd name="connsiteY3" fmla="*/ 381000 h 835025"/>
                <a:gd name="connsiteX4" fmla="*/ 0 w 765175"/>
                <a:gd name="connsiteY4" fmla="*/ 0 h 835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175" h="835025">
                  <a:moveTo>
                    <a:pt x="0" y="0"/>
                  </a:moveTo>
                  <a:lnTo>
                    <a:pt x="765175" y="457200"/>
                  </a:lnTo>
                  <a:lnTo>
                    <a:pt x="765175" y="835025"/>
                  </a:lnTo>
                  <a:lnTo>
                    <a:pt x="3175" y="381000"/>
                  </a:lnTo>
                  <a:cubicBezTo>
                    <a:pt x="2117" y="252942"/>
                    <a:pt x="1058" y="124883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4" name="Parallelogramm 93"/>
            <p:cNvSpPr/>
            <p:nvPr/>
          </p:nvSpPr>
          <p:spPr bwMode="auto">
            <a:xfrm flipH="1">
              <a:off x="6858000" y="1371600"/>
              <a:ext cx="1524000" cy="457200"/>
            </a:xfrm>
            <a:prstGeom prst="parallelogram">
              <a:avLst>
                <a:gd name="adj" fmla="val 16541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5" name="Gerade Verbindung 94"/>
            <p:cNvCxnSpPr>
              <a:stCxn id="94" idx="4"/>
            </p:cNvCxnSpPr>
            <p:nvPr/>
          </p:nvCxnSpPr>
          <p:spPr bwMode="auto">
            <a:xfrm>
              <a:off x="7620000" y="1828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6" name="Rechteck 95"/>
            <p:cNvSpPr/>
            <p:nvPr/>
          </p:nvSpPr>
          <p:spPr bwMode="auto">
            <a:xfrm>
              <a:off x="7620000" y="1828800"/>
              <a:ext cx="762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7" name="Gerade Verbindung 96"/>
            <p:cNvCxnSpPr>
              <a:stCxn id="93" idx="2"/>
              <a:endCxn id="93" idx="3"/>
            </p:cNvCxnSpPr>
            <p:nvPr/>
          </p:nvCxnSpPr>
          <p:spPr bwMode="auto">
            <a:xfrm flipH="1" flipV="1">
              <a:off x="6861175" y="1755775"/>
              <a:ext cx="762000" cy="454025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Gerade Verbindung 97"/>
            <p:cNvCxnSpPr>
              <a:stCxn id="93" idx="3"/>
            </p:cNvCxnSpPr>
            <p:nvPr/>
          </p:nvCxnSpPr>
          <p:spPr bwMode="auto">
            <a:xfrm flipH="1" flipV="1">
              <a:off x="6477000" y="1524000"/>
              <a:ext cx="384175" cy="231775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Gerade Verbindung 98"/>
            <p:cNvCxnSpPr/>
            <p:nvPr/>
          </p:nvCxnSpPr>
          <p:spPr bwMode="auto">
            <a:xfrm flipH="1" flipV="1">
              <a:off x="6477000" y="1143000"/>
              <a:ext cx="384175" cy="231775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Gerade Verbindung 99"/>
            <p:cNvCxnSpPr/>
            <p:nvPr/>
          </p:nvCxnSpPr>
          <p:spPr bwMode="auto">
            <a:xfrm flipH="1" flipV="1">
              <a:off x="7239000" y="1143000"/>
              <a:ext cx="384175" cy="231775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00"/>
            <p:cNvCxnSpPr/>
            <p:nvPr/>
          </p:nvCxnSpPr>
          <p:spPr bwMode="auto">
            <a:xfrm flipH="1" flipV="1">
              <a:off x="6858001" y="1371601"/>
              <a:ext cx="761999" cy="45719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Gerade Verbindung 101"/>
            <p:cNvCxnSpPr/>
            <p:nvPr/>
          </p:nvCxnSpPr>
          <p:spPr bwMode="auto">
            <a:xfrm flipH="1" flipV="1">
              <a:off x="7620000" y="1371600"/>
              <a:ext cx="761999" cy="45719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Flussdiagramm: Prozess 91"/>
          <p:cNvSpPr/>
          <p:nvPr/>
        </p:nvSpPr>
        <p:spPr bwMode="auto">
          <a:xfrm>
            <a:off x="5105400" y="2286000"/>
            <a:ext cx="762000" cy="7620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3200400" y="2438400"/>
            <a:ext cx="482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Bulk</a:t>
            </a:r>
            <a:endParaRPr lang="de-DE" dirty="0"/>
          </a:p>
        </p:txBody>
      </p:sp>
      <p:sp>
        <p:nvSpPr>
          <p:cNvPr id="61" name="Textfeld 60"/>
          <p:cNvSpPr txBox="1"/>
          <p:nvPr/>
        </p:nvSpPr>
        <p:spPr>
          <a:xfrm>
            <a:off x="4114800" y="2438400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Source</a:t>
            </a:r>
            <a:endParaRPr lang="de-DE" dirty="0"/>
          </a:p>
        </p:txBody>
      </p:sp>
      <p:sp>
        <p:nvSpPr>
          <p:cNvPr id="63" name="Textfeld 62"/>
          <p:cNvSpPr txBox="1"/>
          <p:nvPr/>
        </p:nvSpPr>
        <p:spPr>
          <a:xfrm>
            <a:off x="5867400" y="2438400"/>
            <a:ext cx="550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Drain</a:t>
            </a:r>
            <a:endParaRPr lang="de-DE" dirty="0"/>
          </a:p>
        </p:txBody>
      </p:sp>
      <p:sp>
        <p:nvSpPr>
          <p:cNvPr id="108" name="Textfeld 107"/>
          <p:cNvSpPr txBox="1"/>
          <p:nvPr/>
        </p:nvSpPr>
        <p:spPr>
          <a:xfrm>
            <a:off x="4892830" y="1524000"/>
            <a:ext cx="51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Gate</a:t>
            </a:r>
            <a:endParaRPr lang="de-DE" dirty="0"/>
          </a:p>
        </p:txBody>
      </p:sp>
      <p:sp>
        <p:nvSpPr>
          <p:cNvPr id="109" name="Textfeld 108"/>
          <p:cNvSpPr txBox="1"/>
          <p:nvPr/>
        </p:nvSpPr>
        <p:spPr>
          <a:xfrm>
            <a:off x="6903057" y="2362200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Feld-Oxid</a:t>
            </a:r>
            <a:endParaRPr lang="de-DE" dirty="0"/>
          </a:p>
        </p:txBody>
      </p:sp>
      <p:sp>
        <p:nvSpPr>
          <p:cNvPr id="116" name="Textfeld 115"/>
          <p:cNvSpPr txBox="1"/>
          <p:nvPr/>
        </p:nvSpPr>
        <p:spPr>
          <a:xfrm>
            <a:off x="1752600" y="32766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Substrat</a:t>
            </a:r>
            <a:endParaRPr lang="de-DE" dirty="0"/>
          </a:p>
        </p:txBody>
      </p:sp>
      <p:cxnSp>
        <p:nvCxnSpPr>
          <p:cNvPr id="3" name="Gerade Verbindung mit Pfeil 2"/>
          <p:cNvCxnSpPr/>
          <p:nvPr/>
        </p:nvCxnSpPr>
        <p:spPr bwMode="auto">
          <a:xfrm>
            <a:off x="2133600" y="3505200"/>
            <a:ext cx="6096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Gerade Verbindung mit Pfeil 116"/>
          <p:cNvCxnSpPr/>
          <p:nvPr/>
        </p:nvCxnSpPr>
        <p:spPr bwMode="auto">
          <a:xfrm>
            <a:off x="1828800" y="1905000"/>
            <a:ext cx="6096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8" name="Textfeld 117"/>
          <p:cNvSpPr txBox="1"/>
          <p:nvPr/>
        </p:nvSpPr>
        <p:spPr>
          <a:xfrm>
            <a:off x="1065371" y="1600200"/>
            <a:ext cx="12170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Aktiver Bereich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 bwMode="auto">
          <a:xfrm>
            <a:off x="838200" y="3962400"/>
            <a:ext cx="7543800" cy="2362200"/>
          </a:xfrm>
          <a:prstGeom prst="rect">
            <a:avLst/>
          </a:prstGeom>
          <a:noFill/>
          <a:ln w="9525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" name="Gerade Verbindung mit Pfeil 5"/>
          <p:cNvCxnSpPr/>
          <p:nvPr/>
        </p:nvCxnSpPr>
        <p:spPr bwMode="auto">
          <a:xfrm>
            <a:off x="8382000" y="3581400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Gerade Verbindung mit Pfeil 109"/>
          <p:cNvCxnSpPr/>
          <p:nvPr/>
        </p:nvCxnSpPr>
        <p:spPr bwMode="auto">
          <a:xfrm>
            <a:off x="838200" y="2438400"/>
            <a:ext cx="0" cy="1524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feld 8"/>
          <p:cNvSpPr txBox="1"/>
          <p:nvPr/>
        </p:nvSpPr>
        <p:spPr>
          <a:xfrm>
            <a:off x="688320" y="6019800"/>
            <a:ext cx="724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TW/NW</a:t>
            </a:r>
            <a:endParaRPr lang="de-DE" dirty="0"/>
          </a:p>
        </p:txBody>
      </p:sp>
      <p:sp>
        <p:nvSpPr>
          <p:cNvPr id="111" name="Rechteck 110"/>
          <p:cNvSpPr/>
          <p:nvPr/>
        </p:nvSpPr>
        <p:spPr bwMode="auto">
          <a:xfrm>
            <a:off x="3200400" y="4343400"/>
            <a:ext cx="35814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2" name="Textfeld 111"/>
          <p:cNvSpPr txBox="1"/>
          <p:nvPr/>
        </p:nvSpPr>
        <p:spPr>
          <a:xfrm>
            <a:off x="3352800" y="5562600"/>
            <a:ext cx="527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DIFF</a:t>
            </a:r>
            <a:endParaRPr lang="de-DE" dirty="0"/>
          </a:p>
        </p:txBody>
      </p:sp>
      <p:sp>
        <p:nvSpPr>
          <p:cNvPr id="113" name="Rechteck 112"/>
          <p:cNvSpPr/>
          <p:nvPr/>
        </p:nvSpPr>
        <p:spPr bwMode="auto">
          <a:xfrm>
            <a:off x="2895600" y="4114800"/>
            <a:ext cx="1143000" cy="19812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4" name="Textfeld 113"/>
          <p:cNvSpPr txBox="1"/>
          <p:nvPr/>
        </p:nvSpPr>
        <p:spPr>
          <a:xfrm>
            <a:off x="3048000" y="5867400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PPULS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 bwMode="auto">
          <a:xfrm>
            <a:off x="5105400" y="3657600"/>
            <a:ext cx="762000" cy="2362200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9" name="Rechteck 118"/>
          <p:cNvSpPr/>
          <p:nvPr/>
        </p:nvSpPr>
        <p:spPr bwMode="auto">
          <a:xfrm>
            <a:off x="4114800" y="4114800"/>
            <a:ext cx="2971800" cy="1981200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0" name="Textfeld 119"/>
          <p:cNvSpPr txBox="1"/>
          <p:nvPr/>
        </p:nvSpPr>
        <p:spPr>
          <a:xfrm>
            <a:off x="4186993" y="5867400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NPULS</a:t>
            </a:r>
            <a:endParaRPr lang="de-DE" dirty="0"/>
          </a:p>
        </p:txBody>
      </p:sp>
      <p:cxnSp>
        <p:nvCxnSpPr>
          <p:cNvPr id="15" name="Gerade Verbindung mit Pfeil 14"/>
          <p:cNvCxnSpPr/>
          <p:nvPr/>
        </p:nvCxnSpPr>
        <p:spPr bwMode="auto">
          <a:xfrm>
            <a:off x="4114800" y="2971800"/>
            <a:ext cx="0" cy="1371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Gerade Verbindung mit Pfeil 120"/>
          <p:cNvCxnSpPr/>
          <p:nvPr/>
        </p:nvCxnSpPr>
        <p:spPr bwMode="auto">
          <a:xfrm>
            <a:off x="5105400" y="2743200"/>
            <a:ext cx="0" cy="1371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Gerade Verbindung mit Pfeil 121"/>
          <p:cNvCxnSpPr/>
          <p:nvPr/>
        </p:nvCxnSpPr>
        <p:spPr bwMode="auto">
          <a:xfrm>
            <a:off x="5867400" y="2743200"/>
            <a:ext cx="0" cy="1371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Gerade Verbindung mit Pfeil 122"/>
          <p:cNvCxnSpPr/>
          <p:nvPr/>
        </p:nvCxnSpPr>
        <p:spPr bwMode="auto">
          <a:xfrm>
            <a:off x="6781800" y="2971800"/>
            <a:ext cx="0" cy="1371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5" name="Textfeld 114"/>
          <p:cNvSpPr txBox="1"/>
          <p:nvPr/>
        </p:nvSpPr>
        <p:spPr>
          <a:xfrm>
            <a:off x="5212000" y="5029200"/>
            <a:ext cx="482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Poly</a:t>
            </a:r>
            <a:endParaRPr lang="de-DE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5867400" y="1676400"/>
            <a:ext cx="304800" cy="533400"/>
            <a:chOff x="7010400" y="1371600"/>
            <a:chExt cx="304800" cy="533400"/>
          </a:xfrm>
        </p:grpSpPr>
        <p:sp>
          <p:nvSpPr>
            <p:cNvPr id="5" name="Ellipse 4"/>
            <p:cNvSpPr/>
            <p:nvPr/>
          </p:nvSpPr>
          <p:spPr bwMode="auto">
            <a:xfrm>
              <a:off x="7010400" y="1371600"/>
              <a:ext cx="3048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4" name="Ellipse 123"/>
            <p:cNvSpPr/>
            <p:nvPr/>
          </p:nvSpPr>
          <p:spPr bwMode="auto">
            <a:xfrm>
              <a:off x="7010400" y="1752600"/>
              <a:ext cx="3048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8" name="Gerade Verbindung 7"/>
            <p:cNvCxnSpPr>
              <a:stCxn id="5" idx="6"/>
              <a:endCxn id="124" idx="6"/>
            </p:cNvCxnSpPr>
            <p:nvPr/>
          </p:nvCxnSpPr>
          <p:spPr bwMode="auto">
            <a:xfrm>
              <a:off x="7315200" y="1447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Gerade Verbindung 124"/>
            <p:cNvCxnSpPr/>
            <p:nvPr/>
          </p:nvCxnSpPr>
          <p:spPr bwMode="auto">
            <a:xfrm>
              <a:off x="7010400" y="1447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6" name="Gruppieren 125"/>
          <p:cNvGrpSpPr/>
          <p:nvPr/>
        </p:nvGrpSpPr>
        <p:grpSpPr>
          <a:xfrm>
            <a:off x="4038600" y="1676400"/>
            <a:ext cx="304800" cy="533400"/>
            <a:chOff x="7010400" y="1371600"/>
            <a:chExt cx="304800" cy="533400"/>
          </a:xfrm>
        </p:grpSpPr>
        <p:sp>
          <p:nvSpPr>
            <p:cNvPr id="127" name="Ellipse 126"/>
            <p:cNvSpPr/>
            <p:nvPr/>
          </p:nvSpPr>
          <p:spPr bwMode="auto">
            <a:xfrm>
              <a:off x="7010400" y="1371600"/>
              <a:ext cx="3048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8" name="Ellipse 127"/>
            <p:cNvSpPr/>
            <p:nvPr/>
          </p:nvSpPr>
          <p:spPr bwMode="auto">
            <a:xfrm>
              <a:off x="7010400" y="1752600"/>
              <a:ext cx="3048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29" name="Gerade Verbindung 128"/>
            <p:cNvCxnSpPr>
              <a:stCxn id="127" idx="6"/>
              <a:endCxn id="128" idx="6"/>
            </p:cNvCxnSpPr>
            <p:nvPr/>
          </p:nvCxnSpPr>
          <p:spPr bwMode="auto">
            <a:xfrm>
              <a:off x="7315200" y="1447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0" name="Gerade Verbindung 129"/>
            <p:cNvCxnSpPr/>
            <p:nvPr/>
          </p:nvCxnSpPr>
          <p:spPr bwMode="auto">
            <a:xfrm>
              <a:off x="7010400" y="1447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2" name="Gruppieren 131"/>
          <p:cNvGrpSpPr/>
          <p:nvPr/>
        </p:nvGrpSpPr>
        <p:grpSpPr>
          <a:xfrm>
            <a:off x="3200400" y="1676400"/>
            <a:ext cx="304800" cy="533400"/>
            <a:chOff x="7010400" y="1371600"/>
            <a:chExt cx="304800" cy="533400"/>
          </a:xfrm>
        </p:grpSpPr>
        <p:sp>
          <p:nvSpPr>
            <p:cNvPr id="133" name="Ellipse 132"/>
            <p:cNvSpPr/>
            <p:nvPr/>
          </p:nvSpPr>
          <p:spPr bwMode="auto">
            <a:xfrm>
              <a:off x="7010400" y="1371600"/>
              <a:ext cx="3048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4" name="Ellipse 133"/>
            <p:cNvSpPr/>
            <p:nvPr/>
          </p:nvSpPr>
          <p:spPr bwMode="auto">
            <a:xfrm>
              <a:off x="7010400" y="1752600"/>
              <a:ext cx="3048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35" name="Gerade Verbindung 134"/>
            <p:cNvCxnSpPr>
              <a:stCxn id="133" idx="6"/>
              <a:endCxn id="134" idx="6"/>
            </p:cNvCxnSpPr>
            <p:nvPr/>
          </p:nvCxnSpPr>
          <p:spPr bwMode="auto">
            <a:xfrm>
              <a:off x="7315200" y="1447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6" name="Gerade Verbindung 135"/>
            <p:cNvCxnSpPr/>
            <p:nvPr/>
          </p:nvCxnSpPr>
          <p:spPr bwMode="auto">
            <a:xfrm>
              <a:off x="7010400" y="1447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7" name="Gruppieren 136"/>
          <p:cNvGrpSpPr/>
          <p:nvPr/>
        </p:nvGrpSpPr>
        <p:grpSpPr>
          <a:xfrm>
            <a:off x="4267200" y="762000"/>
            <a:ext cx="304800" cy="533400"/>
            <a:chOff x="7010400" y="1371600"/>
            <a:chExt cx="304800" cy="533400"/>
          </a:xfrm>
        </p:grpSpPr>
        <p:sp>
          <p:nvSpPr>
            <p:cNvPr id="138" name="Ellipse 137"/>
            <p:cNvSpPr/>
            <p:nvPr/>
          </p:nvSpPr>
          <p:spPr bwMode="auto">
            <a:xfrm>
              <a:off x="7010400" y="1371600"/>
              <a:ext cx="3048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9" name="Ellipse 138"/>
            <p:cNvSpPr/>
            <p:nvPr/>
          </p:nvSpPr>
          <p:spPr bwMode="auto">
            <a:xfrm>
              <a:off x="7010400" y="1752600"/>
              <a:ext cx="3048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40" name="Gerade Verbindung 139"/>
            <p:cNvCxnSpPr>
              <a:stCxn id="138" idx="6"/>
              <a:endCxn id="139" idx="6"/>
            </p:cNvCxnSpPr>
            <p:nvPr/>
          </p:nvCxnSpPr>
          <p:spPr bwMode="auto">
            <a:xfrm>
              <a:off x="7315200" y="1447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Gerade Verbindung 140"/>
            <p:cNvCxnSpPr/>
            <p:nvPr/>
          </p:nvCxnSpPr>
          <p:spPr bwMode="auto">
            <a:xfrm>
              <a:off x="7010400" y="1447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" name="Rechteck 11"/>
          <p:cNvSpPr/>
          <p:nvPr/>
        </p:nvSpPr>
        <p:spPr bwMode="auto">
          <a:xfrm>
            <a:off x="6096000" y="4876800"/>
            <a:ext cx="4572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2" name="Rechteck 141"/>
          <p:cNvSpPr/>
          <p:nvPr/>
        </p:nvSpPr>
        <p:spPr bwMode="auto">
          <a:xfrm>
            <a:off x="4343400" y="4876800"/>
            <a:ext cx="4572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3" name="Rechteck 142"/>
          <p:cNvSpPr/>
          <p:nvPr/>
        </p:nvSpPr>
        <p:spPr bwMode="auto">
          <a:xfrm>
            <a:off x="3429000" y="4876800"/>
            <a:ext cx="4572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5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943" y="1785938"/>
            <a:ext cx="6015403" cy="384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38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/>
              <a:t>Skalierbarer CMOS-Entwurf</a:t>
            </a:r>
            <a:endParaRPr lang="de-DE" b="0" dirty="0"/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534092" y="877889"/>
            <a:ext cx="78179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sz="1400" dirty="0"/>
              <a:t>Kontaktbereiche, um die Anschlüsse des Bauelements (z.B. S,D,G ) mit Leitungen zu verbinden.</a:t>
            </a:r>
          </a:p>
          <a:p>
            <a:pPr algn="l"/>
            <a:r>
              <a:rPr lang="de-DE" sz="1400" dirty="0"/>
              <a:t>( Löcher im isolierenden Oxid 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DD45B8-53DB-4219-A026-0A728A62226B}" type="slidenum">
              <a:rPr lang="de-DE" altLang="de-DE" smtClean="0"/>
              <a:pPr>
                <a:defRPr/>
              </a:pPr>
              <a:t>30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0030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9726"/>
            <a:ext cx="6698274" cy="402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0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/>
              <a:t>Skalierbarer CMOS-Entwurf</a:t>
            </a:r>
            <a:endParaRPr lang="de-DE" b="0" dirty="0"/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412261" y="811214"/>
            <a:ext cx="65595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sz="1400" dirty="0"/>
              <a:t>Durchkontaktierung, um von einer Verbindungsebene zur nächsten zu gelangen.</a:t>
            </a:r>
          </a:p>
          <a:p>
            <a:pPr algn="l"/>
            <a:r>
              <a:rPr lang="de-DE" sz="1400" dirty="0"/>
              <a:t>( Löcher im isolierenden Oxid 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DD45B8-53DB-4219-A026-0A728A62226B}" type="slidenum">
              <a:rPr lang="de-DE" altLang="de-DE" smtClean="0"/>
              <a:pPr>
                <a:defRPr/>
              </a:pPr>
              <a:t>31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6322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7" y="771525"/>
            <a:ext cx="4229100" cy="527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2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 err="1"/>
              <a:t>Layoutregeln</a:t>
            </a:r>
            <a:endParaRPr lang="de-DE" b="0" dirty="0"/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4809562" y="1011238"/>
            <a:ext cx="417454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sz="1400" dirty="0"/>
              <a:t>Jede Technologie hat ihre eigenen Definitionen.</a:t>
            </a:r>
          </a:p>
          <a:p>
            <a:pPr algn="l"/>
            <a:r>
              <a:rPr lang="de-DE" sz="1400" dirty="0" smtClean="0"/>
              <a:t>Nicht </a:t>
            </a:r>
            <a:r>
              <a:rPr lang="de-DE" sz="1400" dirty="0"/>
              <a:t>alle gezeichneten Ebenen haben auch einen</a:t>
            </a:r>
          </a:p>
          <a:p>
            <a:pPr algn="l"/>
            <a:r>
              <a:rPr lang="de-DE" sz="1400" dirty="0"/>
              <a:t>Prozessschritt zur Folge.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DD45B8-53DB-4219-A026-0A728A62226B}" type="slidenum">
              <a:rPr lang="de-DE" altLang="de-DE" smtClean="0"/>
              <a:pPr>
                <a:defRPr/>
              </a:pPr>
              <a:t>32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059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Bauteile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33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3555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 smtClean="0"/>
              <a:t>Bauteile - FET</a:t>
            </a:r>
            <a:endParaRPr lang="de-DE" b="0" dirty="0"/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39" y="1481138"/>
            <a:ext cx="4286250" cy="18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458" y="2671764"/>
            <a:ext cx="4526573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530797" y="820738"/>
            <a:ext cx="31132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Feldeffekttransistoren (Grundaufbau)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DD45B8-53DB-4219-A026-0A728A62226B}" type="slidenum">
              <a:rPr lang="de-DE" altLang="de-DE" smtClean="0"/>
              <a:pPr>
                <a:defRPr/>
              </a:pPr>
              <a:t>34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5576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89" y="2357438"/>
            <a:ext cx="3760177" cy="332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45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/>
              <a:t>Bauteile - FET</a:t>
            </a:r>
            <a:endParaRPr lang="de-DE" b="0" dirty="0"/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558985" y="896938"/>
            <a:ext cx="3755901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Stacked Transistors:</a:t>
            </a:r>
          </a:p>
          <a:p>
            <a:r>
              <a:rPr lang="de-DE" sz="1400"/>
              <a:t>Durch diesen Aufbau werden in den mittleren</a:t>
            </a:r>
          </a:p>
          <a:p>
            <a:r>
              <a:rPr lang="de-DE" sz="1400"/>
              <a:t>Bereiche S + D doppelt verwendet, </a:t>
            </a:r>
          </a:p>
          <a:p>
            <a:r>
              <a:rPr lang="de-DE" sz="1400"/>
              <a:t>d.h. geringere GS- und DS- Kapazitäten</a:t>
            </a:r>
          </a:p>
          <a:p>
            <a:endParaRPr lang="de-DE" sz="1400"/>
          </a:p>
        </p:txBody>
      </p:sp>
      <p:grpSp>
        <p:nvGrpSpPr>
          <p:cNvPr id="7" name="Gruppieren 6"/>
          <p:cNvGrpSpPr/>
          <p:nvPr/>
        </p:nvGrpSpPr>
        <p:grpSpPr>
          <a:xfrm>
            <a:off x="4495800" y="5486400"/>
            <a:ext cx="533400" cy="762000"/>
            <a:chOff x="1600200" y="4419600"/>
            <a:chExt cx="533400" cy="762000"/>
          </a:xfrm>
        </p:grpSpPr>
        <p:sp>
          <p:nvSpPr>
            <p:cNvPr id="8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9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0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1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2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3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4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15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" name="Gruppieren 15"/>
          <p:cNvGrpSpPr/>
          <p:nvPr/>
        </p:nvGrpSpPr>
        <p:grpSpPr>
          <a:xfrm>
            <a:off x="5181600" y="5486400"/>
            <a:ext cx="533400" cy="762000"/>
            <a:chOff x="1600200" y="4419600"/>
            <a:chExt cx="533400" cy="762000"/>
          </a:xfrm>
        </p:grpSpPr>
        <p:sp>
          <p:nvSpPr>
            <p:cNvPr id="17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24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" name="Gruppieren 24"/>
          <p:cNvGrpSpPr/>
          <p:nvPr/>
        </p:nvGrpSpPr>
        <p:grpSpPr>
          <a:xfrm>
            <a:off x="5867400" y="5486400"/>
            <a:ext cx="533400" cy="762000"/>
            <a:chOff x="1600200" y="4419600"/>
            <a:chExt cx="533400" cy="762000"/>
          </a:xfrm>
        </p:grpSpPr>
        <p:sp>
          <p:nvSpPr>
            <p:cNvPr id="26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7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8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29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0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1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2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33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4" name="Gruppieren 33"/>
          <p:cNvGrpSpPr/>
          <p:nvPr/>
        </p:nvGrpSpPr>
        <p:grpSpPr>
          <a:xfrm>
            <a:off x="6553200" y="5486400"/>
            <a:ext cx="533400" cy="762000"/>
            <a:chOff x="1600200" y="4419600"/>
            <a:chExt cx="533400" cy="762000"/>
          </a:xfrm>
        </p:grpSpPr>
        <p:sp>
          <p:nvSpPr>
            <p:cNvPr id="35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6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7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8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9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40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41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42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3" name="Gruppieren 42"/>
          <p:cNvGrpSpPr/>
          <p:nvPr/>
        </p:nvGrpSpPr>
        <p:grpSpPr>
          <a:xfrm>
            <a:off x="7239000" y="5486400"/>
            <a:ext cx="533400" cy="762000"/>
            <a:chOff x="1600200" y="4419600"/>
            <a:chExt cx="533400" cy="762000"/>
          </a:xfrm>
        </p:grpSpPr>
        <p:sp>
          <p:nvSpPr>
            <p:cNvPr id="44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45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46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47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48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49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50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51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" name="Gerade Verbindung 2"/>
          <p:cNvCxnSpPr>
            <a:endCxn id="50" idx="0"/>
          </p:cNvCxnSpPr>
          <p:nvPr/>
        </p:nvCxnSpPr>
        <p:spPr bwMode="auto">
          <a:xfrm>
            <a:off x="5029200" y="6248400"/>
            <a:ext cx="2743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Gerade Verbindung 53"/>
          <p:cNvCxnSpPr/>
          <p:nvPr/>
        </p:nvCxnSpPr>
        <p:spPr bwMode="auto">
          <a:xfrm>
            <a:off x="5029200" y="5486400"/>
            <a:ext cx="2743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5" name="Gruppieren 54"/>
          <p:cNvGrpSpPr/>
          <p:nvPr/>
        </p:nvGrpSpPr>
        <p:grpSpPr>
          <a:xfrm>
            <a:off x="8077200" y="5486400"/>
            <a:ext cx="533400" cy="762000"/>
            <a:chOff x="1600200" y="4419600"/>
            <a:chExt cx="533400" cy="762000"/>
          </a:xfrm>
        </p:grpSpPr>
        <p:sp>
          <p:nvSpPr>
            <p:cNvPr id="56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57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58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59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60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61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62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63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" name="Textfeld 3"/>
          <p:cNvSpPr txBox="1"/>
          <p:nvPr/>
        </p:nvSpPr>
        <p:spPr>
          <a:xfrm>
            <a:off x="8623170" y="5943600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M=5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8077200" y="5410200"/>
            <a:ext cx="2744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=</a:t>
            </a:r>
            <a:endParaRPr lang="de-DE" dirty="0"/>
          </a:p>
        </p:txBody>
      </p:sp>
      <p:grpSp>
        <p:nvGrpSpPr>
          <p:cNvPr id="66" name="Gruppieren 65"/>
          <p:cNvGrpSpPr/>
          <p:nvPr/>
        </p:nvGrpSpPr>
        <p:grpSpPr>
          <a:xfrm rot="16200000">
            <a:off x="4762500" y="3543300"/>
            <a:ext cx="533400" cy="762000"/>
            <a:chOff x="1600200" y="4419600"/>
            <a:chExt cx="533400" cy="762000"/>
          </a:xfrm>
        </p:grpSpPr>
        <p:sp>
          <p:nvSpPr>
            <p:cNvPr id="67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68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69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0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1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2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3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74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5" name="Gruppieren 74"/>
          <p:cNvGrpSpPr/>
          <p:nvPr/>
        </p:nvGrpSpPr>
        <p:grpSpPr>
          <a:xfrm rot="16200000">
            <a:off x="5448300" y="3543300"/>
            <a:ext cx="533400" cy="762000"/>
            <a:chOff x="1600200" y="4419600"/>
            <a:chExt cx="533400" cy="762000"/>
          </a:xfrm>
        </p:grpSpPr>
        <p:sp>
          <p:nvSpPr>
            <p:cNvPr id="76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7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8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9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0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1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2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83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4" name="Gruppieren 83"/>
          <p:cNvGrpSpPr/>
          <p:nvPr/>
        </p:nvGrpSpPr>
        <p:grpSpPr>
          <a:xfrm rot="16200000">
            <a:off x="6134100" y="3543300"/>
            <a:ext cx="533400" cy="762000"/>
            <a:chOff x="1600200" y="4419600"/>
            <a:chExt cx="533400" cy="762000"/>
          </a:xfrm>
        </p:grpSpPr>
        <p:sp>
          <p:nvSpPr>
            <p:cNvPr id="85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6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7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8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9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90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91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92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3" name="Gruppieren 92"/>
          <p:cNvGrpSpPr/>
          <p:nvPr/>
        </p:nvGrpSpPr>
        <p:grpSpPr>
          <a:xfrm rot="16200000">
            <a:off x="6819900" y="3543300"/>
            <a:ext cx="533400" cy="762000"/>
            <a:chOff x="1600200" y="4419600"/>
            <a:chExt cx="533400" cy="76200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95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96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97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98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99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00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101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2" name="Gruppieren 101"/>
          <p:cNvGrpSpPr/>
          <p:nvPr/>
        </p:nvGrpSpPr>
        <p:grpSpPr>
          <a:xfrm rot="16200000">
            <a:off x="7505700" y="3543300"/>
            <a:ext cx="533400" cy="762000"/>
            <a:chOff x="1600200" y="4419600"/>
            <a:chExt cx="533400" cy="762000"/>
          </a:xfrm>
        </p:grpSpPr>
        <p:sp>
          <p:nvSpPr>
            <p:cNvPr id="103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04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05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06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07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08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09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110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52" name="Gerade Verbindung 51"/>
          <p:cNvCxnSpPr/>
          <p:nvPr/>
        </p:nvCxnSpPr>
        <p:spPr bwMode="auto">
          <a:xfrm flipV="1">
            <a:off x="4724400" y="3276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Gerade Verbindung 112"/>
          <p:cNvCxnSpPr/>
          <p:nvPr/>
        </p:nvCxnSpPr>
        <p:spPr bwMode="auto">
          <a:xfrm flipV="1">
            <a:off x="5334000" y="3657600"/>
            <a:ext cx="0" cy="91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Gerade Verbindung 114"/>
          <p:cNvCxnSpPr/>
          <p:nvPr/>
        </p:nvCxnSpPr>
        <p:spPr bwMode="auto">
          <a:xfrm flipV="1">
            <a:off x="6705600" y="3657600"/>
            <a:ext cx="0" cy="91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Gerade Verbindung 115"/>
          <p:cNvCxnSpPr/>
          <p:nvPr/>
        </p:nvCxnSpPr>
        <p:spPr bwMode="auto">
          <a:xfrm flipV="1">
            <a:off x="8077200" y="3657600"/>
            <a:ext cx="0" cy="91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Gerade Verbindung 116"/>
          <p:cNvCxnSpPr/>
          <p:nvPr/>
        </p:nvCxnSpPr>
        <p:spPr bwMode="auto">
          <a:xfrm flipV="1">
            <a:off x="6019800" y="3276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Gerade Verbindung 117"/>
          <p:cNvCxnSpPr/>
          <p:nvPr/>
        </p:nvCxnSpPr>
        <p:spPr bwMode="auto">
          <a:xfrm flipV="1">
            <a:off x="7391400" y="3276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449" name="Gerade Verbindung 104448"/>
          <p:cNvCxnSpPr/>
          <p:nvPr/>
        </p:nvCxnSpPr>
        <p:spPr bwMode="auto">
          <a:xfrm flipH="1">
            <a:off x="4419600" y="3276600"/>
            <a:ext cx="2971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456" name="Gerade Verbindung 104455"/>
          <p:cNvCxnSpPr/>
          <p:nvPr/>
        </p:nvCxnSpPr>
        <p:spPr bwMode="auto">
          <a:xfrm>
            <a:off x="5334000" y="4572000"/>
            <a:ext cx="3352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" name="Textfeld 122"/>
          <p:cNvSpPr txBox="1"/>
          <p:nvPr/>
        </p:nvSpPr>
        <p:spPr>
          <a:xfrm>
            <a:off x="5791200" y="4876800"/>
            <a:ext cx="2744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=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DD45B8-53DB-4219-A026-0A728A62226B}" type="slidenum">
              <a:rPr lang="de-DE" altLang="de-DE" smtClean="0"/>
              <a:pPr>
                <a:defRPr/>
              </a:pPr>
              <a:t>35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1105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/>
              <a:t>Bauteile - FET</a:t>
            </a:r>
            <a:endParaRPr lang="de-DE" b="0" dirty="0"/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1497547" y="896938"/>
            <a:ext cx="18787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 dirty="0" smtClean="0"/>
              <a:t>Transistoren in Reihe</a:t>
            </a:r>
            <a:endParaRPr lang="de-DE" sz="1400" dirty="0"/>
          </a:p>
          <a:p>
            <a:endParaRPr lang="de-DE" sz="1400" dirty="0"/>
          </a:p>
        </p:txBody>
      </p:sp>
      <p:grpSp>
        <p:nvGrpSpPr>
          <p:cNvPr id="66" name="Gruppieren 65"/>
          <p:cNvGrpSpPr/>
          <p:nvPr/>
        </p:nvGrpSpPr>
        <p:grpSpPr>
          <a:xfrm>
            <a:off x="1600200" y="2819400"/>
            <a:ext cx="533400" cy="762000"/>
            <a:chOff x="1600200" y="4419600"/>
            <a:chExt cx="533400" cy="762000"/>
          </a:xfrm>
        </p:grpSpPr>
        <p:sp>
          <p:nvSpPr>
            <p:cNvPr id="67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68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69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0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1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2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3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74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9" name="Gruppieren 118"/>
          <p:cNvGrpSpPr/>
          <p:nvPr/>
        </p:nvGrpSpPr>
        <p:grpSpPr>
          <a:xfrm>
            <a:off x="1600200" y="3505200"/>
            <a:ext cx="533400" cy="762000"/>
            <a:chOff x="1600200" y="4419600"/>
            <a:chExt cx="533400" cy="762000"/>
          </a:xfrm>
        </p:grpSpPr>
        <p:sp>
          <p:nvSpPr>
            <p:cNvPr id="120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21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22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24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25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26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27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128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8" name="Gruppieren 137"/>
          <p:cNvGrpSpPr/>
          <p:nvPr/>
        </p:nvGrpSpPr>
        <p:grpSpPr>
          <a:xfrm>
            <a:off x="1600200" y="4191000"/>
            <a:ext cx="533400" cy="762000"/>
            <a:chOff x="1600200" y="4419600"/>
            <a:chExt cx="533400" cy="762000"/>
          </a:xfrm>
        </p:grpSpPr>
        <p:sp>
          <p:nvSpPr>
            <p:cNvPr id="139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40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41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42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43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44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45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146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4459" name="Gruppieren 104458"/>
          <p:cNvGrpSpPr/>
          <p:nvPr/>
        </p:nvGrpSpPr>
        <p:grpSpPr>
          <a:xfrm flipH="1">
            <a:off x="3276600" y="3505200"/>
            <a:ext cx="1905000" cy="762000"/>
            <a:chOff x="2743200" y="3505200"/>
            <a:chExt cx="1905000" cy="762000"/>
          </a:xfrm>
        </p:grpSpPr>
        <p:grpSp>
          <p:nvGrpSpPr>
            <p:cNvPr id="129" name="Gruppieren 128"/>
            <p:cNvGrpSpPr/>
            <p:nvPr/>
          </p:nvGrpSpPr>
          <p:grpSpPr>
            <a:xfrm>
              <a:off x="2743200" y="3505200"/>
              <a:ext cx="533400" cy="762000"/>
              <a:chOff x="1600200" y="4419600"/>
              <a:chExt cx="533400" cy="762000"/>
            </a:xfrm>
          </p:grpSpPr>
          <p:sp>
            <p:nvSpPr>
              <p:cNvPr id="130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31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32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33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34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35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36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137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47" name="Gruppieren 146"/>
            <p:cNvGrpSpPr/>
            <p:nvPr/>
          </p:nvGrpSpPr>
          <p:grpSpPr>
            <a:xfrm>
              <a:off x="3429000" y="3505200"/>
              <a:ext cx="533400" cy="762000"/>
              <a:chOff x="1600200" y="4419600"/>
              <a:chExt cx="533400" cy="762000"/>
            </a:xfrm>
          </p:grpSpPr>
          <p:sp>
            <p:nvSpPr>
              <p:cNvPr id="148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49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50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51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52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53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54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155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56" name="Gruppieren 155"/>
            <p:cNvGrpSpPr/>
            <p:nvPr/>
          </p:nvGrpSpPr>
          <p:grpSpPr>
            <a:xfrm>
              <a:off x="4114800" y="3505200"/>
              <a:ext cx="533400" cy="762000"/>
              <a:chOff x="1600200" y="4419600"/>
              <a:chExt cx="533400" cy="762000"/>
            </a:xfrm>
          </p:grpSpPr>
          <p:sp>
            <p:nvSpPr>
              <p:cNvPr id="157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58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59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60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61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62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63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164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04450" name="Gruppieren 104449"/>
          <p:cNvGrpSpPr/>
          <p:nvPr/>
        </p:nvGrpSpPr>
        <p:grpSpPr>
          <a:xfrm>
            <a:off x="1447800" y="1828800"/>
            <a:ext cx="914400" cy="762000"/>
            <a:chOff x="1447800" y="1828800"/>
            <a:chExt cx="914400" cy="762000"/>
          </a:xfrm>
        </p:grpSpPr>
        <p:grpSp>
          <p:nvGrpSpPr>
            <p:cNvPr id="165" name="Gruppieren 164"/>
            <p:cNvGrpSpPr/>
            <p:nvPr/>
          </p:nvGrpSpPr>
          <p:grpSpPr>
            <a:xfrm>
              <a:off x="1600200" y="1828800"/>
              <a:ext cx="533400" cy="762000"/>
              <a:chOff x="1600200" y="4419600"/>
              <a:chExt cx="533400" cy="762000"/>
            </a:xfrm>
          </p:grpSpPr>
          <p:sp>
            <p:nvSpPr>
              <p:cNvPr id="166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67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68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69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70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71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72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173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6" name="Gerade Verbindung 5"/>
            <p:cNvCxnSpPr/>
            <p:nvPr/>
          </p:nvCxnSpPr>
          <p:spPr bwMode="auto">
            <a:xfrm flipV="1">
              <a:off x="1600200" y="1828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448" name="Gerade Verbindung 104447"/>
            <p:cNvCxnSpPr/>
            <p:nvPr/>
          </p:nvCxnSpPr>
          <p:spPr bwMode="auto">
            <a:xfrm flipH="1">
              <a:off x="1447800" y="1828800"/>
              <a:ext cx="914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6" name="Gruppieren 175"/>
          <p:cNvGrpSpPr/>
          <p:nvPr/>
        </p:nvGrpSpPr>
        <p:grpSpPr>
          <a:xfrm flipH="1">
            <a:off x="3048000" y="1828800"/>
            <a:ext cx="914400" cy="762000"/>
            <a:chOff x="1447800" y="1828800"/>
            <a:chExt cx="914400" cy="762000"/>
          </a:xfrm>
        </p:grpSpPr>
        <p:grpSp>
          <p:nvGrpSpPr>
            <p:cNvPr id="177" name="Gruppieren 176"/>
            <p:cNvGrpSpPr/>
            <p:nvPr/>
          </p:nvGrpSpPr>
          <p:grpSpPr>
            <a:xfrm>
              <a:off x="1600200" y="1828800"/>
              <a:ext cx="533400" cy="762000"/>
              <a:chOff x="1600200" y="4419600"/>
              <a:chExt cx="533400" cy="762000"/>
            </a:xfrm>
          </p:grpSpPr>
          <p:sp>
            <p:nvSpPr>
              <p:cNvPr id="180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1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2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3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4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5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6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187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78" name="Gerade Verbindung 177"/>
            <p:cNvCxnSpPr/>
            <p:nvPr/>
          </p:nvCxnSpPr>
          <p:spPr bwMode="auto">
            <a:xfrm flipV="1">
              <a:off x="1600200" y="1828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Gerade Verbindung 178"/>
            <p:cNvCxnSpPr/>
            <p:nvPr/>
          </p:nvCxnSpPr>
          <p:spPr bwMode="auto">
            <a:xfrm flipH="1">
              <a:off x="1447800" y="1828800"/>
              <a:ext cx="914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8" name="Gruppieren 187"/>
          <p:cNvGrpSpPr/>
          <p:nvPr/>
        </p:nvGrpSpPr>
        <p:grpSpPr>
          <a:xfrm>
            <a:off x="2438400" y="4953000"/>
            <a:ext cx="533400" cy="762000"/>
            <a:chOff x="1600200" y="4419600"/>
            <a:chExt cx="533400" cy="762000"/>
          </a:xfrm>
        </p:grpSpPr>
        <p:sp>
          <p:nvSpPr>
            <p:cNvPr id="189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90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91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92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93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94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95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196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04455" name="Gerade Verbindung 104454"/>
          <p:cNvCxnSpPr>
            <a:stCxn id="145" idx="0"/>
          </p:cNvCxnSpPr>
          <p:nvPr/>
        </p:nvCxnSpPr>
        <p:spPr bwMode="auto">
          <a:xfrm>
            <a:off x="2133600" y="4953000"/>
            <a:ext cx="2514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458" name="Gerade Verbindung 104457"/>
          <p:cNvCxnSpPr/>
          <p:nvPr/>
        </p:nvCxnSpPr>
        <p:spPr bwMode="auto">
          <a:xfrm flipH="1">
            <a:off x="2743200" y="57150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461" name="Gerade Verbindung 104460"/>
          <p:cNvCxnSpPr/>
          <p:nvPr/>
        </p:nvCxnSpPr>
        <p:spPr bwMode="auto">
          <a:xfrm>
            <a:off x="3276600" y="2590800"/>
            <a:ext cx="0" cy="91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Gerade Verbindung 203"/>
          <p:cNvCxnSpPr>
            <a:stCxn id="172" idx="1"/>
          </p:cNvCxnSpPr>
          <p:nvPr/>
        </p:nvCxnSpPr>
        <p:spPr bwMode="auto">
          <a:xfrm flipH="1">
            <a:off x="2133600" y="2362200"/>
            <a:ext cx="1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464" name="Gerade Verbindung 104463"/>
          <p:cNvCxnSpPr/>
          <p:nvPr/>
        </p:nvCxnSpPr>
        <p:spPr bwMode="auto">
          <a:xfrm>
            <a:off x="3276600" y="2667000"/>
            <a:ext cx="1676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8" name="Gerade Verbindung 207"/>
          <p:cNvCxnSpPr/>
          <p:nvPr/>
        </p:nvCxnSpPr>
        <p:spPr bwMode="auto">
          <a:xfrm>
            <a:off x="1371600" y="2667000"/>
            <a:ext cx="76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466" name="Gerade Verbindung 104465"/>
          <p:cNvCxnSpPr>
            <a:stCxn id="163" idx="0"/>
          </p:cNvCxnSpPr>
          <p:nvPr/>
        </p:nvCxnSpPr>
        <p:spPr bwMode="auto">
          <a:xfrm>
            <a:off x="3276600" y="4267200"/>
            <a:ext cx="0" cy="685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Gerade Verbindung 211"/>
          <p:cNvCxnSpPr/>
          <p:nvPr/>
        </p:nvCxnSpPr>
        <p:spPr bwMode="auto">
          <a:xfrm>
            <a:off x="3962400" y="4267200"/>
            <a:ext cx="0" cy="685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Gerade Verbindung 212"/>
          <p:cNvCxnSpPr/>
          <p:nvPr/>
        </p:nvCxnSpPr>
        <p:spPr bwMode="auto">
          <a:xfrm>
            <a:off x="4648200" y="4267200"/>
            <a:ext cx="0" cy="685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470" name="Gerade Verbindung 104469"/>
          <p:cNvCxnSpPr>
            <a:stCxn id="153" idx="1"/>
          </p:cNvCxnSpPr>
          <p:nvPr/>
        </p:nvCxnSpPr>
        <p:spPr bwMode="auto">
          <a:xfrm flipV="1">
            <a:off x="3962399" y="2667000"/>
            <a:ext cx="1" cy="838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7" name="Gerade Verbindung 216"/>
          <p:cNvCxnSpPr/>
          <p:nvPr/>
        </p:nvCxnSpPr>
        <p:spPr bwMode="auto">
          <a:xfrm flipV="1">
            <a:off x="4648200" y="2667000"/>
            <a:ext cx="0" cy="91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473" name="Textfeld 104472"/>
          <p:cNvSpPr txBox="1"/>
          <p:nvPr/>
        </p:nvSpPr>
        <p:spPr>
          <a:xfrm>
            <a:off x="1600200" y="2895600"/>
            <a:ext cx="287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</a:t>
            </a:r>
            <a:endParaRPr lang="de-DE" dirty="0"/>
          </a:p>
        </p:txBody>
      </p:sp>
      <p:sp>
        <p:nvSpPr>
          <p:cNvPr id="221" name="Textfeld 220"/>
          <p:cNvSpPr txBox="1"/>
          <p:nvPr/>
        </p:nvSpPr>
        <p:spPr>
          <a:xfrm>
            <a:off x="1596193" y="365760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</a:t>
            </a:r>
            <a:endParaRPr lang="de-DE" dirty="0"/>
          </a:p>
        </p:txBody>
      </p:sp>
      <p:sp>
        <p:nvSpPr>
          <p:cNvPr id="222" name="Textfeld 221"/>
          <p:cNvSpPr txBox="1"/>
          <p:nvPr/>
        </p:nvSpPr>
        <p:spPr>
          <a:xfrm>
            <a:off x="1596193" y="426720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</a:t>
            </a:r>
            <a:endParaRPr lang="de-DE" dirty="0"/>
          </a:p>
        </p:txBody>
      </p:sp>
      <p:sp>
        <p:nvSpPr>
          <p:cNvPr id="223" name="Textfeld 222"/>
          <p:cNvSpPr txBox="1"/>
          <p:nvPr/>
        </p:nvSpPr>
        <p:spPr>
          <a:xfrm>
            <a:off x="3462721" y="35814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An</a:t>
            </a:r>
            <a:endParaRPr lang="de-DE" dirty="0"/>
          </a:p>
        </p:txBody>
      </p:sp>
      <p:sp>
        <p:nvSpPr>
          <p:cNvPr id="224" name="Textfeld 223"/>
          <p:cNvSpPr txBox="1"/>
          <p:nvPr/>
        </p:nvSpPr>
        <p:spPr>
          <a:xfrm>
            <a:off x="4152528" y="35814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Bn</a:t>
            </a:r>
            <a:endParaRPr lang="de-DE" dirty="0"/>
          </a:p>
        </p:txBody>
      </p:sp>
      <p:sp>
        <p:nvSpPr>
          <p:cNvPr id="225" name="Textfeld 224"/>
          <p:cNvSpPr txBox="1"/>
          <p:nvPr/>
        </p:nvSpPr>
        <p:spPr>
          <a:xfrm>
            <a:off x="4834321" y="358140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Cn</a:t>
            </a:r>
            <a:endParaRPr lang="de-DE" dirty="0"/>
          </a:p>
        </p:txBody>
      </p:sp>
      <p:sp>
        <p:nvSpPr>
          <p:cNvPr id="226" name="Textfeld 225"/>
          <p:cNvSpPr txBox="1"/>
          <p:nvPr/>
        </p:nvSpPr>
        <p:spPr>
          <a:xfrm>
            <a:off x="1167161" y="2438400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OutN</a:t>
            </a:r>
            <a:endParaRPr lang="de-DE" dirty="0"/>
          </a:p>
        </p:txBody>
      </p:sp>
      <p:sp>
        <p:nvSpPr>
          <p:cNvPr id="227" name="Textfeld 226"/>
          <p:cNvSpPr txBox="1"/>
          <p:nvPr/>
        </p:nvSpPr>
        <p:spPr>
          <a:xfrm>
            <a:off x="3408103" y="2362200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Out</a:t>
            </a:r>
            <a:endParaRPr lang="de-DE" dirty="0"/>
          </a:p>
        </p:txBody>
      </p:sp>
      <p:sp>
        <p:nvSpPr>
          <p:cNvPr id="228" name="Textfeld 227"/>
          <p:cNvSpPr txBox="1"/>
          <p:nvPr/>
        </p:nvSpPr>
        <p:spPr>
          <a:xfrm>
            <a:off x="685800" y="5867400"/>
            <a:ext cx="1591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Out = A </a:t>
            </a:r>
            <a:r>
              <a:rPr lang="de-DE" dirty="0" err="1" smtClean="0"/>
              <a:t>and</a:t>
            </a:r>
            <a:r>
              <a:rPr lang="de-DE" dirty="0" smtClean="0"/>
              <a:t> B </a:t>
            </a:r>
            <a:r>
              <a:rPr lang="de-DE" dirty="0" err="1" smtClean="0"/>
              <a:t>and</a:t>
            </a:r>
            <a:r>
              <a:rPr lang="de-DE" dirty="0" smtClean="0"/>
              <a:t> C</a:t>
            </a:r>
            <a:endParaRPr lang="de-DE" dirty="0"/>
          </a:p>
        </p:txBody>
      </p:sp>
      <p:sp>
        <p:nvSpPr>
          <p:cNvPr id="229" name="Textfeld 228"/>
          <p:cNvSpPr txBox="1"/>
          <p:nvPr/>
        </p:nvSpPr>
        <p:spPr>
          <a:xfrm>
            <a:off x="2914093" y="4953000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M=2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DD45B8-53DB-4219-A026-0A728A62226B}" type="slidenum">
              <a:rPr lang="de-DE" altLang="de-DE" smtClean="0"/>
              <a:pPr>
                <a:defRPr/>
              </a:pPr>
              <a:t>36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8653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/>
              <a:t>Bauteile - FET</a:t>
            </a:r>
            <a:endParaRPr lang="de-DE" b="0" dirty="0"/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1497547" y="896938"/>
            <a:ext cx="18787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 dirty="0" smtClean="0"/>
              <a:t>Transistoren in Reihe</a:t>
            </a:r>
            <a:endParaRPr lang="de-DE" sz="1400" dirty="0"/>
          </a:p>
          <a:p>
            <a:endParaRPr lang="de-DE" sz="1400" dirty="0"/>
          </a:p>
        </p:txBody>
      </p:sp>
      <p:grpSp>
        <p:nvGrpSpPr>
          <p:cNvPr id="66" name="Gruppieren 65"/>
          <p:cNvGrpSpPr/>
          <p:nvPr/>
        </p:nvGrpSpPr>
        <p:grpSpPr>
          <a:xfrm>
            <a:off x="1600200" y="2819400"/>
            <a:ext cx="533400" cy="762000"/>
            <a:chOff x="1600200" y="4419600"/>
            <a:chExt cx="533400" cy="762000"/>
          </a:xfrm>
        </p:grpSpPr>
        <p:sp>
          <p:nvSpPr>
            <p:cNvPr id="67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68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69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0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1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2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3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74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9" name="Gruppieren 118"/>
          <p:cNvGrpSpPr/>
          <p:nvPr/>
        </p:nvGrpSpPr>
        <p:grpSpPr>
          <a:xfrm>
            <a:off x="1600200" y="3505200"/>
            <a:ext cx="533400" cy="762000"/>
            <a:chOff x="1600200" y="4419600"/>
            <a:chExt cx="533400" cy="762000"/>
          </a:xfrm>
        </p:grpSpPr>
        <p:sp>
          <p:nvSpPr>
            <p:cNvPr id="120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21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22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24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25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26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27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128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8" name="Gruppieren 137"/>
          <p:cNvGrpSpPr/>
          <p:nvPr/>
        </p:nvGrpSpPr>
        <p:grpSpPr>
          <a:xfrm>
            <a:off x="1600200" y="4191000"/>
            <a:ext cx="533400" cy="762000"/>
            <a:chOff x="1600200" y="4419600"/>
            <a:chExt cx="533400" cy="762000"/>
          </a:xfrm>
        </p:grpSpPr>
        <p:sp>
          <p:nvSpPr>
            <p:cNvPr id="139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40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41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42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43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44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45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146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4459" name="Gruppieren 104458"/>
          <p:cNvGrpSpPr/>
          <p:nvPr/>
        </p:nvGrpSpPr>
        <p:grpSpPr>
          <a:xfrm flipH="1">
            <a:off x="3276600" y="3505200"/>
            <a:ext cx="1905000" cy="762000"/>
            <a:chOff x="2743200" y="3505200"/>
            <a:chExt cx="1905000" cy="762000"/>
          </a:xfrm>
        </p:grpSpPr>
        <p:grpSp>
          <p:nvGrpSpPr>
            <p:cNvPr id="129" name="Gruppieren 128"/>
            <p:cNvGrpSpPr/>
            <p:nvPr/>
          </p:nvGrpSpPr>
          <p:grpSpPr>
            <a:xfrm>
              <a:off x="2743200" y="3505200"/>
              <a:ext cx="533400" cy="762000"/>
              <a:chOff x="1600200" y="4419600"/>
              <a:chExt cx="533400" cy="762000"/>
            </a:xfrm>
          </p:grpSpPr>
          <p:sp>
            <p:nvSpPr>
              <p:cNvPr id="130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31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32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33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34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35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36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137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47" name="Gruppieren 146"/>
            <p:cNvGrpSpPr/>
            <p:nvPr/>
          </p:nvGrpSpPr>
          <p:grpSpPr>
            <a:xfrm>
              <a:off x="3429000" y="3505200"/>
              <a:ext cx="533400" cy="762000"/>
              <a:chOff x="1600200" y="4419600"/>
              <a:chExt cx="533400" cy="762000"/>
            </a:xfrm>
          </p:grpSpPr>
          <p:sp>
            <p:nvSpPr>
              <p:cNvPr id="148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49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50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51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52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53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54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155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56" name="Gruppieren 155"/>
            <p:cNvGrpSpPr/>
            <p:nvPr/>
          </p:nvGrpSpPr>
          <p:grpSpPr>
            <a:xfrm>
              <a:off x="4114800" y="3505200"/>
              <a:ext cx="533400" cy="762000"/>
              <a:chOff x="1600200" y="4419600"/>
              <a:chExt cx="533400" cy="762000"/>
            </a:xfrm>
          </p:grpSpPr>
          <p:sp>
            <p:nvSpPr>
              <p:cNvPr id="157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58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59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60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61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62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63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164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04450" name="Gruppieren 104449"/>
          <p:cNvGrpSpPr/>
          <p:nvPr/>
        </p:nvGrpSpPr>
        <p:grpSpPr>
          <a:xfrm>
            <a:off x="1447800" y="1828800"/>
            <a:ext cx="914400" cy="762000"/>
            <a:chOff x="1447800" y="1828800"/>
            <a:chExt cx="914400" cy="762000"/>
          </a:xfrm>
        </p:grpSpPr>
        <p:grpSp>
          <p:nvGrpSpPr>
            <p:cNvPr id="165" name="Gruppieren 164"/>
            <p:cNvGrpSpPr/>
            <p:nvPr/>
          </p:nvGrpSpPr>
          <p:grpSpPr>
            <a:xfrm>
              <a:off x="1600200" y="1828800"/>
              <a:ext cx="533400" cy="762000"/>
              <a:chOff x="1600200" y="4419600"/>
              <a:chExt cx="533400" cy="762000"/>
            </a:xfrm>
          </p:grpSpPr>
          <p:sp>
            <p:nvSpPr>
              <p:cNvPr id="166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67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68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69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70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71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72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173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6" name="Gerade Verbindung 5"/>
            <p:cNvCxnSpPr/>
            <p:nvPr/>
          </p:nvCxnSpPr>
          <p:spPr bwMode="auto">
            <a:xfrm flipV="1">
              <a:off x="1600200" y="1828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448" name="Gerade Verbindung 104447"/>
            <p:cNvCxnSpPr/>
            <p:nvPr/>
          </p:nvCxnSpPr>
          <p:spPr bwMode="auto">
            <a:xfrm flipH="1">
              <a:off x="1447800" y="1828800"/>
              <a:ext cx="914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6" name="Gruppieren 175"/>
          <p:cNvGrpSpPr/>
          <p:nvPr/>
        </p:nvGrpSpPr>
        <p:grpSpPr>
          <a:xfrm flipH="1">
            <a:off x="3048000" y="1828800"/>
            <a:ext cx="914400" cy="762000"/>
            <a:chOff x="1447800" y="1828800"/>
            <a:chExt cx="914400" cy="762000"/>
          </a:xfrm>
        </p:grpSpPr>
        <p:grpSp>
          <p:nvGrpSpPr>
            <p:cNvPr id="177" name="Gruppieren 176"/>
            <p:cNvGrpSpPr/>
            <p:nvPr/>
          </p:nvGrpSpPr>
          <p:grpSpPr>
            <a:xfrm>
              <a:off x="1600200" y="1828800"/>
              <a:ext cx="533400" cy="762000"/>
              <a:chOff x="1600200" y="4419600"/>
              <a:chExt cx="533400" cy="762000"/>
            </a:xfrm>
          </p:grpSpPr>
          <p:sp>
            <p:nvSpPr>
              <p:cNvPr id="180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1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2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3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4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5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6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187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78" name="Gerade Verbindung 177"/>
            <p:cNvCxnSpPr/>
            <p:nvPr/>
          </p:nvCxnSpPr>
          <p:spPr bwMode="auto">
            <a:xfrm flipV="1">
              <a:off x="1600200" y="1828800"/>
              <a:ext cx="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Gerade Verbindung 178"/>
            <p:cNvCxnSpPr/>
            <p:nvPr/>
          </p:nvCxnSpPr>
          <p:spPr bwMode="auto">
            <a:xfrm flipH="1">
              <a:off x="1447800" y="1828800"/>
              <a:ext cx="914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8" name="Gruppieren 187"/>
          <p:cNvGrpSpPr/>
          <p:nvPr/>
        </p:nvGrpSpPr>
        <p:grpSpPr>
          <a:xfrm>
            <a:off x="2438400" y="4953000"/>
            <a:ext cx="533400" cy="762000"/>
            <a:chOff x="1600200" y="4419600"/>
            <a:chExt cx="533400" cy="762000"/>
          </a:xfrm>
        </p:grpSpPr>
        <p:sp>
          <p:nvSpPr>
            <p:cNvPr id="189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90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91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92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93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94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95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196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04455" name="Gerade Verbindung 104454"/>
          <p:cNvCxnSpPr>
            <a:stCxn id="145" idx="0"/>
          </p:cNvCxnSpPr>
          <p:nvPr/>
        </p:nvCxnSpPr>
        <p:spPr bwMode="auto">
          <a:xfrm>
            <a:off x="2133600" y="4953000"/>
            <a:ext cx="2514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458" name="Gerade Verbindung 104457"/>
          <p:cNvCxnSpPr/>
          <p:nvPr/>
        </p:nvCxnSpPr>
        <p:spPr bwMode="auto">
          <a:xfrm flipH="1">
            <a:off x="2743200" y="57150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461" name="Gerade Verbindung 104460"/>
          <p:cNvCxnSpPr/>
          <p:nvPr/>
        </p:nvCxnSpPr>
        <p:spPr bwMode="auto">
          <a:xfrm>
            <a:off x="3276600" y="2590800"/>
            <a:ext cx="0" cy="91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Gerade Verbindung 203"/>
          <p:cNvCxnSpPr>
            <a:stCxn id="172" idx="1"/>
          </p:cNvCxnSpPr>
          <p:nvPr/>
        </p:nvCxnSpPr>
        <p:spPr bwMode="auto">
          <a:xfrm flipH="1">
            <a:off x="2133600" y="2362200"/>
            <a:ext cx="1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464" name="Gerade Verbindung 104463"/>
          <p:cNvCxnSpPr/>
          <p:nvPr/>
        </p:nvCxnSpPr>
        <p:spPr bwMode="auto">
          <a:xfrm>
            <a:off x="3276600" y="2667000"/>
            <a:ext cx="1676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8" name="Gerade Verbindung 207"/>
          <p:cNvCxnSpPr/>
          <p:nvPr/>
        </p:nvCxnSpPr>
        <p:spPr bwMode="auto">
          <a:xfrm>
            <a:off x="1371600" y="2667000"/>
            <a:ext cx="76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466" name="Gerade Verbindung 104465"/>
          <p:cNvCxnSpPr>
            <a:stCxn id="163" idx="0"/>
          </p:cNvCxnSpPr>
          <p:nvPr/>
        </p:nvCxnSpPr>
        <p:spPr bwMode="auto">
          <a:xfrm>
            <a:off x="3276600" y="4267200"/>
            <a:ext cx="0" cy="685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Gerade Verbindung 211"/>
          <p:cNvCxnSpPr/>
          <p:nvPr/>
        </p:nvCxnSpPr>
        <p:spPr bwMode="auto">
          <a:xfrm>
            <a:off x="3962400" y="4267200"/>
            <a:ext cx="0" cy="685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Gerade Verbindung 212"/>
          <p:cNvCxnSpPr/>
          <p:nvPr/>
        </p:nvCxnSpPr>
        <p:spPr bwMode="auto">
          <a:xfrm>
            <a:off x="4648200" y="4267200"/>
            <a:ext cx="0" cy="685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470" name="Gerade Verbindung 104469"/>
          <p:cNvCxnSpPr>
            <a:stCxn id="153" idx="1"/>
          </p:cNvCxnSpPr>
          <p:nvPr/>
        </p:nvCxnSpPr>
        <p:spPr bwMode="auto">
          <a:xfrm flipV="1">
            <a:off x="3962399" y="2667000"/>
            <a:ext cx="1" cy="838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7" name="Gerade Verbindung 216"/>
          <p:cNvCxnSpPr/>
          <p:nvPr/>
        </p:nvCxnSpPr>
        <p:spPr bwMode="auto">
          <a:xfrm flipV="1">
            <a:off x="4648200" y="2667000"/>
            <a:ext cx="0" cy="91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473" name="Textfeld 104472"/>
          <p:cNvSpPr txBox="1"/>
          <p:nvPr/>
        </p:nvSpPr>
        <p:spPr>
          <a:xfrm>
            <a:off x="1600200" y="2895600"/>
            <a:ext cx="287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</a:t>
            </a:r>
            <a:endParaRPr lang="de-DE" dirty="0"/>
          </a:p>
        </p:txBody>
      </p:sp>
      <p:sp>
        <p:nvSpPr>
          <p:cNvPr id="221" name="Textfeld 220"/>
          <p:cNvSpPr txBox="1"/>
          <p:nvPr/>
        </p:nvSpPr>
        <p:spPr>
          <a:xfrm>
            <a:off x="1596193" y="365760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</a:t>
            </a:r>
            <a:endParaRPr lang="de-DE" dirty="0"/>
          </a:p>
        </p:txBody>
      </p:sp>
      <p:sp>
        <p:nvSpPr>
          <p:cNvPr id="222" name="Textfeld 221"/>
          <p:cNvSpPr txBox="1"/>
          <p:nvPr/>
        </p:nvSpPr>
        <p:spPr>
          <a:xfrm>
            <a:off x="1596193" y="426720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</a:t>
            </a:r>
            <a:endParaRPr lang="de-DE" dirty="0"/>
          </a:p>
        </p:txBody>
      </p:sp>
      <p:sp>
        <p:nvSpPr>
          <p:cNvPr id="223" name="Textfeld 222"/>
          <p:cNvSpPr txBox="1"/>
          <p:nvPr/>
        </p:nvSpPr>
        <p:spPr>
          <a:xfrm>
            <a:off x="3462721" y="35814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An</a:t>
            </a:r>
            <a:endParaRPr lang="de-DE" dirty="0"/>
          </a:p>
        </p:txBody>
      </p:sp>
      <p:sp>
        <p:nvSpPr>
          <p:cNvPr id="224" name="Textfeld 223"/>
          <p:cNvSpPr txBox="1"/>
          <p:nvPr/>
        </p:nvSpPr>
        <p:spPr>
          <a:xfrm>
            <a:off x="4152528" y="35814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Bn</a:t>
            </a:r>
            <a:endParaRPr lang="de-DE" dirty="0"/>
          </a:p>
        </p:txBody>
      </p:sp>
      <p:sp>
        <p:nvSpPr>
          <p:cNvPr id="225" name="Textfeld 224"/>
          <p:cNvSpPr txBox="1"/>
          <p:nvPr/>
        </p:nvSpPr>
        <p:spPr>
          <a:xfrm>
            <a:off x="4834321" y="358140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Cn</a:t>
            </a:r>
            <a:endParaRPr lang="de-DE" dirty="0"/>
          </a:p>
        </p:txBody>
      </p:sp>
      <p:sp>
        <p:nvSpPr>
          <p:cNvPr id="226" name="Textfeld 225"/>
          <p:cNvSpPr txBox="1"/>
          <p:nvPr/>
        </p:nvSpPr>
        <p:spPr>
          <a:xfrm>
            <a:off x="1167161" y="2438400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OutN</a:t>
            </a:r>
            <a:endParaRPr lang="de-DE" dirty="0"/>
          </a:p>
        </p:txBody>
      </p:sp>
      <p:sp>
        <p:nvSpPr>
          <p:cNvPr id="227" name="Textfeld 226"/>
          <p:cNvSpPr txBox="1"/>
          <p:nvPr/>
        </p:nvSpPr>
        <p:spPr>
          <a:xfrm>
            <a:off x="3408103" y="2362200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Out</a:t>
            </a:r>
            <a:endParaRPr lang="de-DE" dirty="0"/>
          </a:p>
        </p:txBody>
      </p:sp>
      <p:sp>
        <p:nvSpPr>
          <p:cNvPr id="228" name="Textfeld 227"/>
          <p:cNvSpPr txBox="1"/>
          <p:nvPr/>
        </p:nvSpPr>
        <p:spPr>
          <a:xfrm>
            <a:off x="685800" y="5867400"/>
            <a:ext cx="1591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Out = A </a:t>
            </a:r>
            <a:r>
              <a:rPr lang="de-DE" dirty="0" err="1" smtClean="0"/>
              <a:t>and</a:t>
            </a:r>
            <a:r>
              <a:rPr lang="de-DE" dirty="0" smtClean="0"/>
              <a:t> B </a:t>
            </a:r>
            <a:r>
              <a:rPr lang="de-DE" dirty="0" err="1" smtClean="0"/>
              <a:t>and</a:t>
            </a:r>
            <a:r>
              <a:rPr lang="de-DE" dirty="0" smtClean="0"/>
              <a:t> C</a:t>
            </a:r>
            <a:endParaRPr lang="de-DE" dirty="0"/>
          </a:p>
        </p:txBody>
      </p:sp>
      <p:sp>
        <p:nvSpPr>
          <p:cNvPr id="229" name="Textfeld 228"/>
          <p:cNvSpPr txBox="1"/>
          <p:nvPr/>
        </p:nvSpPr>
        <p:spPr>
          <a:xfrm>
            <a:off x="2914093" y="4953000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M=2</a:t>
            </a:r>
            <a:endParaRPr lang="de-DE" dirty="0"/>
          </a:p>
        </p:txBody>
      </p:sp>
      <p:sp>
        <p:nvSpPr>
          <p:cNvPr id="2" name="Freihandform 1"/>
          <p:cNvSpPr/>
          <p:nvPr/>
        </p:nvSpPr>
        <p:spPr bwMode="auto">
          <a:xfrm>
            <a:off x="2239657" y="1946495"/>
            <a:ext cx="2358555" cy="3867892"/>
          </a:xfrm>
          <a:custGeom>
            <a:avLst/>
            <a:gdLst>
              <a:gd name="connsiteX0" fmla="*/ 41816 w 2358555"/>
              <a:gd name="connsiteY0" fmla="*/ 0 h 3867892"/>
              <a:gd name="connsiteX1" fmla="*/ 41816 w 2358555"/>
              <a:gd name="connsiteY1" fmla="*/ 2716040 h 3867892"/>
              <a:gd name="connsiteX2" fmla="*/ 476383 w 2358555"/>
              <a:gd name="connsiteY2" fmla="*/ 3186820 h 3867892"/>
              <a:gd name="connsiteX3" fmla="*/ 557864 w 2358555"/>
              <a:gd name="connsiteY3" fmla="*/ 3693814 h 3867892"/>
              <a:gd name="connsiteX4" fmla="*/ 1019591 w 2358555"/>
              <a:gd name="connsiteY4" fmla="*/ 3648547 h 3867892"/>
              <a:gd name="connsiteX5" fmla="*/ 1173499 w 2358555"/>
              <a:gd name="connsiteY5" fmla="*/ 1176951 h 3867892"/>
              <a:gd name="connsiteX6" fmla="*/ 1526585 w 2358555"/>
              <a:gd name="connsiteY6" fmla="*/ 1810693 h 3867892"/>
              <a:gd name="connsiteX7" fmla="*/ 1608066 w 2358555"/>
              <a:gd name="connsiteY7" fmla="*/ 3250194 h 3867892"/>
              <a:gd name="connsiteX8" fmla="*/ 2268969 w 2358555"/>
              <a:gd name="connsiteY8" fmla="*/ 3241141 h 3867892"/>
              <a:gd name="connsiteX9" fmla="*/ 2278022 w 2358555"/>
              <a:gd name="connsiteY9" fmla="*/ 1149790 h 3867892"/>
              <a:gd name="connsiteX10" fmla="*/ 1580905 w 2358555"/>
              <a:gd name="connsiteY10" fmla="*/ 570368 h 3867892"/>
              <a:gd name="connsiteX11" fmla="*/ 1390783 w 2358555"/>
              <a:gd name="connsiteY11" fmla="*/ 0 h 386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58555" h="3867892">
                <a:moveTo>
                  <a:pt x="41816" y="0"/>
                </a:moveTo>
                <a:cubicBezTo>
                  <a:pt x="5602" y="1092451"/>
                  <a:pt x="-30612" y="2184903"/>
                  <a:pt x="41816" y="2716040"/>
                </a:cubicBezTo>
                <a:cubicBezTo>
                  <a:pt x="114244" y="3247177"/>
                  <a:pt x="390375" y="3023858"/>
                  <a:pt x="476383" y="3186820"/>
                </a:cubicBezTo>
                <a:cubicBezTo>
                  <a:pt x="562391" y="3349782"/>
                  <a:pt x="467329" y="3616860"/>
                  <a:pt x="557864" y="3693814"/>
                </a:cubicBezTo>
                <a:cubicBezTo>
                  <a:pt x="648399" y="3770768"/>
                  <a:pt x="916985" y="4068024"/>
                  <a:pt x="1019591" y="3648547"/>
                </a:cubicBezTo>
                <a:cubicBezTo>
                  <a:pt x="1122197" y="3229070"/>
                  <a:pt x="1089000" y="1483260"/>
                  <a:pt x="1173499" y="1176951"/>
                </a:cubicBezTo>
                <a:cubicBezTo>
                  <a:pt x="1257998" y="870642"/>
                  <a:pt x="1454157" y="1465153"/>
                  <a:pt x="1526585" y="1810693"/>
                </a:cubicBezTo>
                <a:cubicBezTo>
                  <a:pt x="1599013" y="2156233"/>
                  <a:pt x="1484335" y="3011786"/>
                  <a:pt x="1608066" y="3250194"/>
                </a:cubicBezTo>
                <a:cubicBezTo>
                  <a:pt x="1731797" y="3488602"/>
                  <a:pt x="2157310" y="3591208"/>
                  <a:pt x="2268969" y="3241141"/>
                </a:cubicBezTo>
                <a:cubicBezTo>
                  <a:pt x="2380628" y="2891074"/>
                  <a:pt x="2392699" y="1594919"/>
                  <a:pt x="2278022" y="1149790"/>
                </a:cubicBezTo>
                <a:cubicBezTo>
                  <a:pt x="2163345" y="704661"/>
                  <a:pt x="1728778" y="762000"/>
                  <a:pt x="1580905" y="570368"/>
                </a:cubicBezTo>
                <a:cubicBezTo>
                  <a:pt x="1433032" y="378736"/>
                  <a:pt x="1411907" y="189368"/>
                  <a:pt x="1390783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114" name="Gruppieren 113"/>
          <p:cNvGrpSpPr/>
          <p:nvPr/>
        </p:nvGrpSpPr>
        <p:grpSpPr>
          <a:xfrm rot="16200000">
            <a:off x="7162800" y="5486400"/>
            <a:ext cx="762000" cy="762000"/>
            <a:chOff x="6629400" y="3200400"/>
            <a:chExt cx="762000" cy="762000"/>
          </a:xfrm>
        </p:grpSpPr>
        <p:sp>
          <p:nvSpPr>
            <p:cNvPr id="115" name="Rechteck 114"/>
            <p:cNvSpPr/>
            <p:nvPr/>
          </p:nvSpPr>
          <p:spPr bwMode="auto">
            <a:xfrm>
              <a:off x="6629400" y="3429000"/>
              <a:ext cx="7620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6" name="Rechteck 115"/>
            <p:cNvSpPr/>
            <p:nvPr/>
          </p:nvSpPr>
          <p:spPr bwMode="auto">
            <a:xfrm>
              <a:off x="6934200" y="3200400"/>
              <a:ext cx="1524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7" name="Ellipse 116"/>
            <p:cNvSpPr/>
            <p:nvPr/>
          </p:nvSpPr>
          <p:spPr bwMode="auto">
            <a:xfrm>
              <a:off x="71628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8" name="Ellipse 117"/>
            <p:cNvSpPr/>
            <p:nvPr/>
          </p:nvSpPr>
          <p:spPr bwMode="auto">
            <a:xfrm>
              <a:off x="67056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1981200" y="20574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T1</a:t>
            </a:r>
            <a:endParaRPr lang="de-DE" dirty="0"/>
          </a:p>
        </p:txBody>
      </p:sp>
      <p:sp>
        <p:nvSpPr>
          <p:cNvPr id="123" name="Textfeld 122"/>
          <p:cNvSpPr txBox="1"/>
          <p:nvPr/>
        </p:nvSpPr>
        <p:spPr>
          <a:xfrm>
            <a:off x="1981200" y="30480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T2</a:t>
            </a:r>
            <a:endParaRPr lang="de-DE" dirty="0"/>
          </a:p>
        </p:txBody>
      </p:sp>
      <p:grpSp>
        <p:nvGrpSpPr>
          <p:cNvPr id="174" name="Gruppieren 173"/>
          <p:cNvGrpSpPr/>
          <p:nvPr/>
        </p:nvGrpSpPr>
        <p:grpSpPr>
          <a:xfrm rot="16200000">
            <a:off x="7162800" y="5029200"/>
            <a:ext cx="762000" cy="762000"/>
            <a:chOff x="6629400" y="3200400"/>
            <a:chExt cx="762000" cy="762000"/>
          </a:xfrm>
        </p:grpSpPr>
        <p:sp>
          <p:nvSpPr>
            <p:cNvPr id="175" name="Rechteck 174"/>
            <p:cNvSpPr/>
            <p:nvPr/>
          </p:nvSpPr>
          <p:spPr bwMode="auto">
            <a:xfrm>
              <a:off x="6629400" y="3429000"/>
              <a:ext cx="7620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7" name="Rechteck 196"/>
            <p:cNvSpPr/>
            <p:nvPr/>
          </p:nvSpPr>
          <p:spPr bwMode="auto">
            <a:xfrm>
              <a:off x="6934200" y="3200400"/>
              <a:ext cx="1524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8" name="Ellipse 197"/>
            <p:cNvSpPr/>
            <p:nvPr/>
          </p:nvSpPr>
          <p:spPr bwMode="auto">
            <a:xfrm>
              <a:off x="71628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9" name="Ellipse 198"/>
            <p:cNvSpPr/>
            <p:nvPr/>
          </p:nvSpPr>
          <p:spPr bwMode="auto">
            <a:xfrm>
              <a:off x="67056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200" name="Gruppieren 199"/>
          <p:cNvGrpSpPr/>
          <p:nvPr/>
        </p:nvGrpSpPr>
        <p:grpSpPr>
          <a:xfrm rot="16200000">
            <a:off x="7162800" y="4572000"/>
            <a:ext cx="762000" cy="762000"/>
            <a:chOff x="6629400" y="3200400"/>
            <a:chExt cx="762000" cy="762000"/>
          </a:xfrm>
        </p:grpSpPr>
        <p:sp>
          <p:nvSpPr>
            <p:cNvPr id="201" name="Rechteck 200"/>
            <p:cNvSpPr/>
            <p:nvPr/>
          </p:nvSpPr>
          <p:spPr bwMode="auto">
            <a:xfrm>
              <a:off x="6629400" y="3429000"/>
              <a:ext cx="7620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02" name="Rechteck 201"/>
            <p:cNvSpPr/>
            <p:nvPr/>
          </p:nvSpPr>
          <p:spPr bwMode="auto">
            <a:xfrm>
              <a:off x="6934200" y="3200400"/>
              <a:ext cx="1524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03" name="Ellipse 202"/>
            <p:cNvSpPr/>
            <p:nvPr/>
          </p:nvSpPr>
          <p:spPr bwMode="auto">
            <a:xfrm>
              <a:off x="71628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05" name="Ellipse 204"/>
            <p:cNvSpPr/>
            <p:nvPr/>
          </p:nvSpPr>
          <p:spPr bwMode="auto">
            <a:xfrm>
              <a:off x="67056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206" name="Gruppieren 205"/>
          <p:cNvGrpSpPr/>
          <p:nvPr/>
        </p:nvGrpSpPr>
        <p:grpSpPr>
          <a:xfrm rot="16200000">
            <a:off x="7162800" y="4114800"/>
            <a:ext cx="762000" cy="762000"/>
            <a:chOff x="6629400" y="3200400"/>
            <a:chExt cx="762000" cy="762000"/>
          </a:xfrm>
        </p:grpSpPr>
        <p:sp>
          <p:nvSpPr>
            <p:cNvPr id="207" name="Rechteck 206"/>
            <p:cNvSpPr/>
            <p:nvPr/>
          </p:nvSpPr>
          <p:spPr bwMode="auto">
            <a:xfrm>
              <a:off x="6629400" y="3429000"/>
              <a:ext cx="7620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09" name="Rechteck 208"/>
            <p:cNvSpPr/>
            <p:nvPr/>
          </p:nvSpPr>
          <p:spPr bwMode="auto">
            <a:xfrm>
              <a:off x="6934200" y="3200400"/>
              <a:ext cx="1524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10" name="Ellipse 209"/>
            <p:cNvSpPr/>
            <p:nvPr/>
          </p:nvSpPr>
          <p:spPr bwMode="auto">
            <a:xfrm>
              <a:off x="71628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11" name="Ellipse 210"/>
            <p:cNvSpPr/>
            <p:nvPr/>
          </p:nvSpPr>
          <p:spPr bwMode="auto">
            <a:xfrm>
              <a:off x="67056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214" name="Gruppieren 213"/>
          <p:cNvGrpSpPr/>
          <p:nvPr/>
        </p:nvGrpSpPr>
        <p:grpSpPr>
          <a:xfrm rot="16200000">
            <a:off x="7162800" y="3657600"/>
            <a:ext cx="762000" cy="762000"/>
            <a:chOff x="6629400" y="3200400"/>
            <a:chExt cx="762000" cy="762000"/>
          </a:xfrm>
        </p:grpSpPr>
        <p:sp>
          <p:nvSpPr>
            <p:cNvPr id="215" name="Rechteck 214"/>
            <p:cNvSpPr/>
            <p:nvPr/>
          </p:nvSpPr>
          <p:spPr bwMode="auto">
            <a:xfrm>
              <a:off x="6629400" y="3429000"/>
              <a:ext cx="7620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16" name="Rechteck 215"/>
            <p:cNvSpPr/>
            <p:nvPr/>
          </p:nvSpPr>
          <p:spPr bwMode="auto">
            <a:xfrm>
              <a:off x="6934200" y="3200400"/>
              <a:ext cx="1524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18" name="Ellipse 217"/>
            <p:cNvSpPr/>
            <p:nvPr/>
          </p:nvSpPr>
          <p:spPr bwMode="auto">
            <a:xfrm>
              <a:off x="71628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19" name="Ellipse 218"/>
            <p:cNvSpPr/>
            <p:nvPr/>
          </p:nvSpPr>
          <p:spPr bwMode="auto">
            <a:xfrm>
              <a:off x="67056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220" name="Gruppieren 219"/>
          <p:cNvGrpSpPr/>
          <p:nvPr/>
        </p:nvGrpSpPr>
        <p:grpSpPr>
          <a:xfrm rot="16200000">
            <a:off x="7162800" y="3200400"/>
            <a:ext cx="762000" cy="762000"/>
            <a:chOff x="6629400" y="3200400"/>
            <a:chExt cx="762000" cy="762000"/>
          </a:xfrm>
        </p:grpSpPr>
        <p:sp>
          <p:nvSpPr>
            <p:cNvPr id="230" name="Rechteck 229"/>
            <p:cNvSpPr/>
            <p:nvPr/>
          </p:nvSpPr>
          <p:spPr bwMode="auto">
            <a:xfrm>
              <a:off x="6629400" y="3429000"/>
              <a:ext cx="7620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1" name="Rechteck 230"/>
            <p:cNvSpPr/>
            <p:nvPr/>
          </p:nvSpPr>
          <p:spPr bwMode="auto">
            <a:xfrm>
              <a:off x="6934200" y="3200400"/>
              <a:ext cx="1524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2" name="Ellipse 231"/>
            <p:cNvSpPr/>
            <p:nvPr/>
          </p:nvSpPr>
          <p:spPr bwMode="auto">
            <a:xfrm>
              <a:off x="71628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3" name="Ellipse 232"/>
            <p:cNvSpPr/>
            <p:nvPr/>
          </p:nvSpPr>
          <p:spPr bwMode="auto">
            <a:xfrm>
              <a:off x="67056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234" name="Gruppieren 233"/>
          <p:cNvGrpSpPr/>
          <p:nvPr/>
        </p:nvGrpSpPr>
        <p:grpSpPr>
          <a:xfrm rot="16200000">
            <a:off x="7162800" y="2743200"/>
            <a:ext cx="762000" cy="762000"/>
            <a:chOff x="6629400" y="3200400"/>
            <a:chExt cx="762000" cy="762000"/>
          </a:xfrm>
        </p:grpSpPr>
        <p:sp>
          <p:nvSpPr>
            <p:cNvPr id="235" name="Rechteck 234"/>
            <p:cNvSpPr/>
            <p:nvPr/>
          </p:nvSpPr>
          <p:spPr bwMode="auto">
            <a:xfrm>
              <a:off x="6629400" y="3429000"/>
              <a:ext cx="7620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6" name="Rechteck 235"/>
            <p:cNvSpPr/>
            <p:nvPr/>
          </p:nvSpPr>
          <p:spPr bwMode="auto">
            <a:xfrm>
              <a:off x="6934200" y="3200400"/>
              <a:ext cx="1524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7" name="Ellipse 236"/>
            <p:cNvSpPr/>
            <p:nvPr/>
          </p:nvSpPr>
          <p:spPr bwMode="auto">
            <a:xfrm>
              <a:off x="71628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8" name="Ellipse 237"/>
            <p:cNvSpPr/>
            <p:nvPr/>
          </p:nvSpPr>
          <p:spPr bwMode="auto">
            <a:xfrm>
              <a:off x="67056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239" name="Gruppieren 238"/>
          <p:cNvGrpSpPr/>
          <p:nvPr/>
        </p:nvGrpSpPr>
        <p:grpSpPr>
          <a:xfrm rot="16200000">
            <a:off x="7162800" y="2286000"/>
            <a:ext cx="762000" cy="762000"/>
            <a:chOff x="6629400" y="3200400"/>
            <a:chExt cx="762000" cy="762000"/>
          </a:xfrm>
        </p:grpSpPr>
        <p:sp>
          <p:nvSpPr>
            <p:cNvPr id="240" name="Rechteck 239"/>
            <p:cNvSpPr/>
            <p:nvPr/>
          </p:nvSpPr>
          <p:spPr bwMode="auto">
            <a:xfrm>
              <a:off x="6629400" y="3429000"/>
              <a:ext cx="7620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1" name="Rechteck 240"/>
            <p:cNvSpPr/>
            <p:nvPr/>
          </p:nvSpPr>
          <p:spPr bwMode="auto">
            <a:xfrm>
              <a:off x="6934200" y="3200400"/>
              <a:ext cx="1524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2" name="Ellipse 241"/>
            <p:cNvSpPr/>
            <p:nvPr/>
          </p:nvSpPr>
          <p:spPr bwMode="auto">
            <a:xfrm>
              <a:off x="71628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3" name="Ellipse 242"/>
            <p:cNvSpPr/>
            <p:nvPr/>
          </p:nvSpPr>
          <p:spPr bwMode="auto">
            <a:xfrm>
              <a:off x="67056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244" name="Gruppieren 243"/>
          <p:cNvGrpSpPr/>
          <p:nvPr/>
        </p:nvGrpSpPr>
        <p:grpSpPr>
          <a:xfrm rot="16200000">
            <a:off x="7162800" y="1828800"/>
            <a:ext cx="762000" cy="762000"/>
            <a:chOff x="6629400" y="3200400"/>
            <a:chExt cx="762000" cy="762000"/>
          </a:xfrm>
        </p:grpSpPr>
        <p:sp>
          <p:nvSpPr>
            <p:cNvPr id="245" name="Rechteck 244"/>
            <p:cNvSpPr/>
            <p:nvPr/>
          </p:nvSpPr>
          <p:spPr bwMode="auto">
            <a:xfrm>
              <a:off x="6629400" y="3429000"/>
              <a:ext cx="7620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6" name="Rechteck 245"/>
            <p:cNvSpPr/>
            <p:nvPr/>
          </p:nvSpPr>
          <p:spPr bwMode="auto">
            <a:xfrm>
              <a:off x="6934200" y="3200400"/>
              <a:ext cx="1524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7" name="Ellipse 246"/>
            <p:cNvSpPr/>
            <p:nvPr/>
          </p:nvSpPr>
          <p:spPr bwMode="auto">
            <a:xfrm>
              <a:off x="71628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8" name="Ellipse 247"/>
            <p:cNvSpPr/>
            <p:nvPr/>
          </p:nvSpPr>
          <p:spPr bwMode="auto">
            <a:xfrm>
              <a:off x="67056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249" name="Gruppieren 248"/>
          <p:cNvGrpSpPr/>
          <p:nvPr/>
        </p:nvGrpSpPr>
        <p:grpSpPr>
          <a:xfrm rot="16200000">
            <a:off x="7162800" y="1371600"/>
            <a:ext cx="762000" cy="762000"/>
            <a:chOff x="6629400" y="3200400"/>
            <a:chExt cx="762000" cy="762000"/>
          </a:xfrm>
        </p:grpSpPr>
        <p:sp>
          <p:nvSpPr>
            <p:cNvPr id="250" name="Rechteck 249"/>
            <p:cNvSpPr/>
            <p:nvPr/>
          </p:nvSpPr>
          <p:spPr bwMode="auto">
            <a:xfrm>
              <a:off x="6629400" y="3429000"/>
              <a:ext cx="7620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51" name="Rechteck 250"/>
            <p:cNvSpPr/>
            <p:nvPr/>
          </p:nvSpPr>
          <p:spPr bwMode="auto">
            <a:xfrm>
              <a:off x="6934200" y="3200400"/>
              <a:ext cx="1524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52" name="Ellipse 251"/>
            <p:cNvSpPr/>
            <p:nvPr/>
          </p:nvSpPr>
          <p:spPr bwMode="auto">
            <a:xfrm>
              <a:off x="71628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53" name="Ellipse 252"/>
            <p:cNvSpPr/>
            <p:nvPr/>
          </p:nvSpPr>
          <p:spPr bwMode="auto">
            <a:xfrm>
              <a:off x="67056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254" name="Textfeld 253"/>
          <p:cNvSpPr txBox="1"/>
          <p:nvPr/>
        </p:nvSpPr>
        <p:spPr>
          <a:xfrm>
            <a:off x="6934200" y="5257800"/>
            <a:ext cx="287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</a:t>
            </a:r>
            <a:endParaRPr lang="de-DE" dirty="0"/>
          </a:p>
        </p:txBody>
      </p:sp>
      <p:sp>
        <p:nvSpPr>
          <p:cNvPr id="255" name="Textfeld 254"/>
          <p:cNvSpPr txBox="1"/>
          <p:nvPr/>
        </p:nvSpPr>
        <p:spPr>
          <a:xfrm>
            <a:off x="6934200" y="480060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</a:t>
            </a:r>
            <a:endParaRPr lang="de-DE" dirty="0"/>
          </a:p>
        </p:txBody>
      </p:sp>
      <p:sp>
        <p:nvSpPr>
          <p:cNvPr id="256" name="Textfeld 255"/>
          <p:cNvSpPr txBox="1"/>
          <p:nvPr/>
        </p:nvSpPr>
        <p:spPr>
          <a:xfrm>
            <a:off x="6934200" y="434340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</a:t>
            </a:r>
            <a:endParaRPr lang="de-DE" dirty="0"/>
          </a:p>
        </p:txBody>
      </p:sp>
      <p:sp>
        <p:nvSpPr>
          <p:cNvPr id="257" name="Textfeld 256"/>
          <p:cNvSpPr txBox="1"/>
          <p:nvPr/>
        </p:nvSpPr>
        <p:spPr>
          <a:xfrm>
            <a:off x="2268425" y="5029200"/>
            <a:ext cx="482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Bias</a:t>
            </a:r>
            <a:endParaRPr lang="de-DE" dirty="0"/>
          </a:p>
        </p:txBody>
      </p:sp>
      <p:sp>
        <p:nvSpPr>
          <p:cNvPr id="258" name="Textfeld 257"/>
          <p:cNvSpPr txBox="1"/>
          <p:nvPr/>
        </p:nvSpPr>
        <p:spPr>
          <a:xfrm>
            <a:off x="6705600" y="3886200"/>
            <a:ext cx="482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Bias</a:t>
            </a:r>
            <a:endParaRPr lang="de-DE" dirty="0"/>
          </a:p>
        </p:txBody>
      </p:sp>
      <p:cxnSp>
        <p:nvCxnSpPr>
          <p:cNvPr id="5" name="Gerade Verbindung 4"/>
          <p:cNvCxnSpPr/>
          <p:nvPr/>
        </p:nvCxnSpPr>
        <p:spPr bwMode="auto">
          <a:xfrm>
            <a:off x="7239000" y="3581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9" name="Textfeld 258"/>
          <p:cNvSpPr txBox="1"/>
          <p:nvPr/>
        </p:nvSpPr>
        <p:spPr>
          <a:xfrm>
            <a:off x="6866782" y="29718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An</a:t>
            </a:r>
            <a:endParaRPr lang="de-DE" dirty="0"/>
          </a:p>
        </p:txBody>
      </p:sp>
      <p:sp>
        <p:nvSpPr>
          <p:cNvPr id="260" name="Textfeld 259"/>
          <p:cNvSpPr txBox="1"/>
          <p:nvPr/>
        </p:nvSpPr>
        <p:spPr>
          <a:xfrm>
            <a:off x="6858000" y="25146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Bn</a:t>
            </a:r>
            <a:endParaRPr lang="de-DE" dirty="0"/>
          </a:p>
        </p:txBody>
      </p:sp>
      <p:sp>
        <p:nvSpPr>
          <p:cNvPr id="261" name="Textfeld 260"/>
          <p:cNvSpPr txBox="1"/>
          <p:nvPr/>
        </p:nvSpPr>
        <p:spPr>
          <a:xfrm>
            <a:off x="6858768" y="205740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Cn</a:t>
            </a:r>
            <a:endParaRPr lang="de-DE" dirty="0"/>
          </a:p>
        </p:txBody>
      </p:sp>
      <p:cxnSp>
        <p:nvCxnSpPr>
          <p:cNvPr id="8" name="Gerade Verbindung 7"/>
          <p:cNvCxnSpPr/>
          <p:nvPr/>
        </p:nvCxnSpPr>
        <p:spPr bwMode="auto">
          <a:xfrm>
            <a:off x="7239000" y="58674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9"/>
          <p:cNvCxnSpPr/>
          <p:nvPr/>
        </p:nvCxnSpPr>
        <p:spPr bwMode="auto">
          <a:xfrm>
            <a:off x="7239000" y="6096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2" name="Gerade Verbindung 261"/>
          <p:cNvCxnSpPr/>
          <p:nvPr/>
        </p:nvCxnSpPr>
        <p:spPr bwMode="auto">
          <a:xfrm>
            <a:off x="7239000" y="1524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3" name="Gerade Verbindung 262"/>
          <p:cNvCxnSpPr/>
          <p:nvPr/>
        </p:nvCxnSpPr>
        <p:spPr bwMode="auto">
          <a:xfrm>
            <a:off x="7239000" y="1524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mit Pfeil 11"/>
          <p:cNvCxnSpPr/>
          <p:nvPr/>
        </p:nvCxnSpPr>
        <p:spPr bwMode="auto">
          <a:xfrm>
            <a:off x="7543800" y="5638800"/>
            <a:ext cx="762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13"/>
          <p:cNvCxnSpPr/>
          <p:nvPr/>
        </p:nvCxnSpPr>
        <p:spPr bwMode="auto">
          <a:xfrm>
            <a:off x="7543800" y="42672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4" name="Gerade Verbindung 263"/>
          <p:cNvCxnSpPr/>
          <p:nvPr/>
        </p:nvCxnSpPr>
        <p:spPr bwMode="auto">
          <a:xfrm>
            <a:off x="7543800" y="33528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 flipV="1">
            <a:off x="8077200" y="2438400"/>
            <a:ext cx="0" cy="1828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" name="Gerade Verbindung 264"/>
          <p:cNvCxnSpPr/>
          <p:nvPr/>
        </p:nvCxnSpPr>
        <p:spPr bwMode="auto">
          <a:xfrm>
            <a:off x="6705600" y="28956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" name="Gerade Verbindung 265"/>
          <p:cNvCxnSpPr/>
          <p:nvPr/>
        </p:nvCxnSpPr>
        <p:spPr bwMode="auto">
          <a:xfrm>
            <a:off x="6705600" y="19812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7" name="Gerade Verbindung 266"/>
          <p:cNvCxnSpPr/>
          <p:nvPr/>
        </p:nvCxnSpPr>
        <p:spPr bwMode="auto">
          <a:xfrm flipV="1">
            <a:off x="6705600" y="1981200"/>
            <a:ext cx="0" cy="91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8" name="Gerade Verbindung mit Pfeil 267"/>
          <p:cNvCxnSpPr/>
          <p:nvPr/>
        </p:nvCxnSpPr>
        <p:spPr bwMode="auto">
          <a:xfrm rot="10800000">
            <a:off x="5943600" y="1981200"/>
            <a:ext cx="762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9" name="Textfeld 268"/>
          <p:cNvSpPr txBox="1"/>
          <p:nvPr/>
        </p:nvSpPr>
        <p:spPr>
          <a:xfrm>
            <a:off x="6096000" y="1752600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Out</a:t>
            </a:r>
            <a:endParaRPr lang="de-DE" dirty="0"/>
          </a:p>
        </p:txBody>
      </p:sp>
      <p:sp>
        <p:nvSpPr>
          <p:cNvPr id="270" name="Textfeld 269"/>
          <p:cNvSpPr txBox="1"/>
          <p:nvPr/>
        </p:nvSpPr>
        <p:spPr>
          <a:xfrm>
            <a:off x="7924800" y="5334000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OutN</a:t>
            </a:r>
            <a:endParaRPr lang="de-DE" dirty="0"/>
          </a:p>
        </p:txBody>
      </p:sp>
      <p:cxnSp>
        <p:nvCxnSpPr>
          <p:cNvPr id="271" name="Gerade Verbindung 270"/>
          <p:cNvCxnSpPr/>
          <p:nvPr/>
        </p:nvCxnSpPr>
        <p:spPr bwMode="auto">
          <a:xfrm>
            <a:off x="7543800" y="24384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19"/>
          <p:cNvCxnSpPr/>
          <p:nvPr/>
        </p:nvCxnSpPr>
        <p:spPr bwMode="auto">
          <a:xfrm>
            <a:off x="7543800" y="3810000"/>
            <a:ext cx="1143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2" name="Textfeld 271"/>
          <p:cNvSpPr txBox="1"/>
          <p:nvPr/>
        </p:nvSpPr>
        <p:spPr>
          <a:xfrm>
            <a:off x="8238416" y="3581400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GND</a:t>
            </a:r>
            <a:endParaRPr lang="de-DE" dirty="0"/>
          </a:p>
        </p:txBody>
      </p:sp>
      <p:cxnSp>
        <p:nvCxnSpPr>
          <p:cNvPr id="273" name="Gerade Verbindung 272"/>
          <p:cNvCxnSpPr/>
          <p:nvPr/>
        </p:nvCxnSpPr>
        <p:spPr bwMode="auto">
          <a:xfrm>
            <a:off x="7543800" y="6096000"/>
            <a:ext cx="1143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4" name="Textfeld 273"/>
          <p:cNvSpPr txBox="1"/>
          <p:nvPr/>
        </p:nvSpPr>
        <p:spPr>
          <a:xfrm>
            <a:off x="8162216" y="5819001"/>
            <a:ext cx="508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VDD</a:t>
            </a:r>
            <a:endParaRPr lang="de-DE" dirty="0"/>
          </a:p>
        </p:txBody>
      </p:sp>
      <p:cxnSp>
        <p:nvCxnSpPr>
          <p:cNvPr id="275" name="Gerade Verbindung 274"/>
          <p:cNvCxnSpPr/>
          <p:nvPr/>
        </p:nvCxnSpPr>
        <p:spPr bwMode="auto">
          <a:xfrm>
            <a:off x="7543800" y="1524000"/>
            <a:ext cx="1143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" name="Textfeld 275"/>
          <p:cNvSpPr txBox="1"/>
          <p:nvPr/>
        </p:nvSpPr>
        <p:spPr>
          <a:xfrm>
            <a:off x="8162216" y="1247001"/>
            <a:ext cx="508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VDD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DD45B8-53DB-4219-A026-0A728A62226B}" type="slidenum">
              <a:rPr lang="de-DE" altLang="de-DE" smtClean="0"/>
              <a:pPr>
                <a:defRPr/>
              </a:pPr>
              <a:t>37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1391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/>
              <a:t>Bauteile - FET</a:t>
            </a:r>
            <a:endParaRPr lang="de-DE" b="0" dirty="0"/>
          </a:p>
        </p:txBody>
      </p:sp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77" y="1085850"/>
            <a:ext cx="5301762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920" y="3033714"/>
            <a:ext cx="4397619" cy="303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346060" y="744538"/>
            <a:ext cx="77631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Transistoren für höhere Drainströme ( Gate ist serpentinenartig bzw. mäanderförmig ausgelegt )</a:t>
            </a: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3020158" y="1938338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3020158" y="1938338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graphicFrame>
        <p:nvGraphicFramePr>
          <p:cNvPr id="99337" name="Object 9"/>
          <p:cNvGraphicFramePr>
            <a:graphicFrameLocks noChangeAspect="1"/>
          </p:cNvGraphicFramePr>
          <p:nvPr/>
        </p:nvGraphicFramePr>
        <p:xfrm>
          <a:off x="6818436" y="1719264"/>
          <a:ext cx="1913792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55" r:id="rId5" imgW="3352800" imgH="2981325" progId="MSDraw.Drawing.8.2">
                  <p:embed/>
                </p:oleObj>
              </mc:Choice>
              <mc:Fallback>
                <p:oleObj r:id="rId5" imgW="3352800" imgH="2981325" progId="MSDraw.Drawing.8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8436" y="1719264"/>
                        <a:ext cx="1913792" cy="183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9" name="Text Box 11"/>
          <p:cNvSpPr txBox="1">
            <a:spLocks noChangeArrowheads="1"/>
          </p:cNvSpPr>
          <p:nvPr/>
        </p:nvSpPr>
        <p:spPr bwMode="auto">
          <a:xfrm>
            <a:off x="6649746" y="1325563"/>
            <a:ext cx="165622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Interdigitalstruktur: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DD45B8-53DB-4219-A026-0A728A62226B}" type="slidenum">
              <a:rPr lang="de-DE" altLang="de-DE" smtClean="0"/>
              <a:pPr>
                <a:defRPr/>
              </a:pPr>
              <a:t>38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588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/>
              <a:t>Bauteile - FET</a:t>
            </a:r>
            <a:endParaRPr lang="de-DE" b="0" dirty="0"/>
          </a:p>
        </p:txBody>
      </p:sp>
      <p:pic>
        <p:nvPicPr>
          <p:cNvPr id="1044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577" y="2324101"/>
            <a:ext cx="365613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4882890" y="935039"/>
            <a:ext cx="407624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Waffle Transistors:</a:t>
            </a:r>
          </a:p>
          <a:p>
            <a:r>
              <a:rPr lang="de-DE" sz="1400"/>
              <a:t>Ähnlich Stacked Transistors</a:t>
            </a:r>
          </a:p>
          <a:p>
            <a:r>
              <a:rPr lang="de-DE" sz="1400"/>
              <a:t>- großes W/L Verhältnis bei vorgegebener Fläche</a:t>
            </a:r>
          </a:p>
          <a:p>
            <a:r>
              <a:rPr lang="de-DE" sz="1400"/>
              <a:t>- kleine parasitäre S- und D-Kapazitäten</a:t>
            </a:r>
          </a:p>
          <a:p>
            <a:r>
              <a:rPr lang="de-DE" sz="1400"/>
              <a:t>- geringe S-, D- und G- Widerstände</a:t>
            </a:r>
          </a:p>
          <a:p>
            <a:r>
              <a:rPr lang="de-DE" sz="1400"/>
              <a:t>- besser: diagonale Linen, wenn erlaubt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DD45B8-53DB-4219-A026-0A728A62226B}" type="slidenum">
              <a:rPr lang="de-DE" altLang="de-DE" smtClean="0"/>
              <a:pPr>
                <a:defRPr/>
              </a:pPr>
              <a:t>39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0011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Layout</a:t>
            </a:r>
            <a:endParaRPr lang="de-DE" altLang="de-DE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755650"/>
          </a:xfrm>
        </p:spPr>
        <p:txBody>
          <a:bodyPr/>
          <a:lstStyle/>
          <a:p>
            <a:pPr eaLnBrk="1" hangingPunct="1"/>
            <a:r>
              <a:rPr lang="de-DE" sz="1400" dirty="0" smtClean="0"/>
              <a:t>…</a:t>
            </a:r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  <p:grpSp>
        <p:nvGrpSpPr>
          <p:cNvPr id="21" name="Gruppieren 20"/>
          <p:cNvGrpSpPr/>
          <p:nvPr/>
        </p:nvGrpSpPr>
        <p:grpSpPr>
          <a:xfrm>
            <a:off x="2209800" y="4495800"/>
            <a:ext cx="1676400" cy="1828800"/>
            <a:chOff x="1143000" y="3048000"/>
            <a:chExt cx="1676400" cy="1828800"/>
          </a:xfrm>
        </p:grpSpPr>
        <p:grpSp>
          <p:nvGrpSpPr>
            <p:cNvPr id="124" name="Gruppieren 123"/>
            <p:cNvGrpSpPr/>
            <p:nvPr/>
          </p:nvGrpSpPr>
          <p:grpSpPr>
            <a:xfrm>
              <a:off x="1524000" y="4114800"/>
              <a:ext cx="533400" cy="762000"/>
              <a:chOff x="1600200" y="4419600"/>
              <a:chExt cx="533400" cy="762000"/>
            </a:xfrm>
          </p:grpSpPr>
          <p:sp>
            <p:nvSpPr>
              <p:cNvPr id="125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26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27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28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29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30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32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133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34" name="Gruppieren 133"/>
            <p:cNvGrpSpPr/>
            <p:nvPr/>
          </p:nvGrpSpPr>
          <p:grpSpPr>
            <a:xfrm>
              <a:off x="1524000" y="3048000"/>
              <a:ext cx="533400" cy="762000"/>
              <a:chOff x="1524000" y="3048000"/>
              <a:chExt cx="533400" cy="762000"/>
            </a:xfrm>
          </p:grpSpPr>
          <p:grpSp>
            <p:nvGrpSpPr>
              <p:cNvPr id="135" name="Gruppieren 134"/>
              <p:cNvGrpSpPr/>
              <p:nvPr/>
            </p:nvGrpSpPr>
            <p:grpSpPr>
              <a:xfrm flipV="1">
                <a:off x="1524000" y="3048000"/>
                <a:ext cx="533400" cy="762000"/>
                <a:chOff x="1600200" y="4419600"/>
                <a:chExt cx="533400" cy="762000"/>
              </a:xfrm>
            </p:grpSpPr>
            <p:sp>
              <p:nvSpPr>
                <p:cNvPr id="137" name="Line 18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057400" y="48768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38" name="Line 19"/>
                <p:cNvSpPr>
                  <a:spLocks noChangeShapeType="1"/>
                </p:cNvSpPr>
                <p:nvPr/>
              </p:nvSpPr>
              <p:spPr bwMode="auto">
                <a:xfrm rot="16200000">
                  <a:off x="1828800" y="4800600"/>
                  <a:ext cx="304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39" name="Line 20"/>
                <p:cNvSpPr>
                  <a:spLocks noChangeShapeType="1"/>
                </p:cNvSpPr>
                <p:nvPr/>
              </p:nvSpPr>
              <p:spPr bwMode="auto">
                <a:xfrm rot="16200000">
                  <a:off x="1828800" y="47244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40" name="Line 21"/>
                <p:cNvSpPr>
                  <a:spLocks noChangeShapeType="1"/>
                </p:cNvSpPr>
                <p:nvPr/>
              </p:nvSpPr>
              <p:spPr bwMode="auto">
                <a:xfrm rot="16200000">
                  <a:off x="1752600" y="4800600"/>
                  <a:ext cx="304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41" name="Line 22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057400" y="45720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42" name="Line 23"/>
                <p:cNvSpPr>
                  <a:spLocks noChangeShapeType="1"/>
                </p:cNvSpPr>
                <p:nvPr/>
              </p:nvSpPr>
              <p:spPr bwMode="auto">
                <a:xfrm rot="16200000">
                  <a:off x="2019300" y="4533900"/>
                  <a:ext cx="228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43" name="Line 24"/>
                <p:cNvSpPr>
                  <a:spLocks noChangeShapeType="1"/>
                </p:cNvSpPr>
                <p:nvPr/>
              </p:nvSpPr>
              <p:spPr bwMode="auto">
                <a:xfrm rot="16200000">
                  <a:off x="2019300" y="5067300"/>
                  <a:ext cx="228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cxnSp>
              <p:nvCxnSpPr>
                <p:cNvPr id="144" name="Gerade Verbindung 25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600200" y="4800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36" name="Ellipse 135"/>
              <p:cNvSpPr/>
              <p:nvPr/>
            </p:nvSpPr>
            <p:spPr bwMode="auto">
              <a:xfrm>
                <a:off x="1676400" y="3352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7" name="Gerade Verbindung 6"/>
            <p:cNvCxnSpPr>
              <a:endCxn id="130" idx="1"/>
            </p:cNvCxnSpPr>
            <p:nvPr/>
          </p:nvCxnSpPr>
          <p:spPr bwMode="auto">
            <a:xfrm>
              <a:off x="2057400" y="3810000"/>
              <a:ext cx="1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Gerade Verbindung 10"/>
            <p:cNvCxnSpPr/>
            <p:nvPr/>
          </p:nvCxnSpPr>
          <p:spPr bwMode="auto">
            <a:xfrm>
              <a:off x="1905000" y="4876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" name="Gerade Verbindung 144"/>
            <p:cNvCxnSpPr/>
            <p:nvPr/>
          </p:nvCxnSpPr>
          <p:spPr bwMode="auto">
            <a:xfrm>
              <a:off x="1905000" y="3048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Gerade Verbindung 12"/>
            <p:cNvCxnSpPr/>
            <p:nvPr/>
          </p:nvCxnSpPr>
          <p:spPr bwMode="auto">
            <a:xfrm>
              <a:off x="1524000" y="3429000"/>
              <a:ext cx="0" cy="1066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Gerade Verbindung 15"/>
            <p:cNvCxnSpPr/>
            <p:nvPr/>
          </p:nvCxnSpPr>
          <p:spPr bwMode="auto">
            <a:xfrm flipH="1">
              <a:off x="1143000" y="3962400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46" name="Gruppieren 145"/>
            <p:cNvGrpSpPr/>
            <p:nvPr/>
          </p:nvGrpSpPr>
          <p:grpSpPr>
            <a:xfrm rot="5400000">
              <a:off x="2171700" y="3314700"/>
              <a:ext cx="533400" cy="762000"/>
              <a:chOff x="1600200" y="4419600"/>
              <a:chExt cx="533400" cy="762000"/>
            </a:xfrm>
          </p:grpSpPr>
          <p:sp>
            <p:nvSpPr>
              <p:cNvPr id="147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48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49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50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51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52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53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154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0" name="Gerade Verbindung 19"/>
            <p:cNvCxnSpPr/>
            <p:nvPr/>
          </p:nvCxnSpPr>
          <p:spPr bwMode="auto">
            <a:xfrm flipV="1">
              <a:off x="2819400" y="3352800"/>
              <a:ext cx="0" cy="1143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5" name="Gruppieren 154"/>
          <p:cNvGrpSpPr/>
          <p:nvPr/>
        </p:nvGrpSpPr>
        <p:grpSpPr>
          <a:xfrm flipH="1">
            <a:off x="304800" y="4495800"/>
            <a:ext cx="1676400" cy="1828800"/>
            <a:chOff x="1143000" y="3048000"/>
            <a:chExt cx="1676400" cy="1828800"/>
          </a:xfrm>
        </p:grpSpPr>
        <p:grpSp>
          <p:nvGrpSpPr>
            <p:cNvPr id="156" name="Gruppieren 155"/>
            <p:cNvGrpSpPr/>
            <p:nvPr/>
          </p:nvGrpSpPr>
          <p:grpSpPr>
            <a:xfrm>
              <a:off x="1524000" y="4114800"/>
              <a:ext cx="533400" cy="762000"/>
              <a:chOff x="1600200" y="4419600"/>
              <a:chExt cx="533400" cy="762000"/>
            </a:xfrm>
          </p:grpSpPr>
          <p:sp>
            <p:nvSpPr>
              <p:cNvPr id="183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4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5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6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7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8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9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190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57" name="Gruppieren 156"/>
            <p:cNvGrpSpPr/>
            <p:nvPr/>
          </p:nvGrpSpPr>
          <p:grpSpPr>
            <a:xfrm>
              <a:off x="1524000" y="3048000"/>
              <a:ext cx="533400" cy="762000"/>
              <a:chOff x="1524000" y="3048000"/>
              <a:chExt cx="533400" cy="762000"/>
            </a:xfrm>
          </p:grpSpPr>
          <p:grpSp>
            <p:nvGrpSpPr>
              <p:cNvPr id="173" name="Gruppieren 172"/>
              <p:cNvGrpSpPr/>
              <p:nvPr/>
            </p:nvGrpSpPr>
            <p:grpSpPr>
              <a:xfrm flipV="1">
                <a:off x="1524000" y="3048000"/>
                <a:ext cx="533400" cy="762000"/>
                <a:chOff x="1600200" y="4419600"/>
                <a:chExt cx="533400" cy="762000"/>
              </a:xfrm>
            </p:grpSpPr>
            <p:sp>
              <p:nvSpPr>
                <p:cNvPr id="175" name="Line 18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057400" y="48768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76" name="Line 19"/>
                <p:cNvSpPr>
                  <a:spLocks noChangeShapeType="1"/>
                </p:cNvSpPr>
                <p:nvPr/>
              </p:nvSpPr>
              <p:spPr bwMode="auto">
                <a:xfrm rot="16200000">
                  <a:off x="1828800" y="4800600"/>
                  <a:ext cx="304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77" name="Line 20"/>
                <p:cNvSpPr>
                  <a:spLocks noChangeShapeType="1"/>
                </p:cNvSpPr>
                <p:nvPr/>
              </p:nvSpPr>
              <p:spPr bwMode="auto">
                <a:xfrm rot="16200000">
                  <a:off x="1828800" y="47244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78" name="Line 21"/>
                <p:cNvSpPr>
                  <a:spLocks noChangeShapeType="1"/>
                </p:cNvSpPr>
                <p:nvPr/>
              </p:nvSpPr>
              <p:spPr bwMode="auto">
                <a:xfrm rot="16200000">
                  <a:off x="1752600" y="4800600"/>
                  <a:ext cx="304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79" name="Line 22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057400" y="45720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80" name="Line 23"/>
                <p:cNvSpPr>
                  <a:spLocks noChangeShapeType="1"/>
                </p:cNvSpPr>
                <p:nvPr/>
              </p:nvSpPr>
              <p:spPr bwMode="auto">
                <a:xfrm rot="16200000">
                  <a:off x="2019300" y="4533900"/>
                  <a:ext cx="228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81" name="Line 24"/>
                <p:cNvSpPr>
                  <a:spLocks noChangeShapeType="1"/>
                </p:cNvSpPr>
                <p:nvPr/>
              </p:nvSpPr>
              <p:spPr bwMode="auto">
                <a:xfrm rot="16200000">
                  <a:off x="2019300" y="5067300"/>
                  <a:ext cx="228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cxnSp>
              <p:nvCxnSpPr>
                <p:cNvPr id="182" name="Gerade Verbindung 25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600200" y="4800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74" name="Ellipse 173"/>
              <p:cNvSpPr/>
              <p:nvPr/>
            </p:nvSpPr>
            <p:spPr bwMode="auto">
              <a:xfrm>
                <a:off x="1676400" y="3352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158" name="Gerade Verbindung 157"/>
            <p:cNvCxnSpPr>
              <a:endCxn id="188" idx="1"/>
            </p:cNvCxnSpPr>
            <p:nvPr/>
          </p:nvCxnSpPr>
          <p:spPr bwMode="auto">
            <a:xfrm>
              <a:off x="2057400" y="3810000"/>
              <a:ext cx="1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9" name="Gerade Verbindung 158"/>
            <p:cNvCxnSpPr/>
            <p:nvPr/>
          </p:nvCxnSpPr>
          <p:spPr bwMode="auto">
            <a:xfrm>
              <a:off x="1905000" y="4876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0" name="Gerade Verbindung 159"/>
            <p:cNvCxnSpPr/>
            <p:nvPr/>
          </p:nvCxnSpPr>
          <p:spPr bwMode="auto">
            <a:xfrm>
              <a:off x="1905000" y="3048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1" name="Gerade Verbindung 160"/>
            <p:cNvCxnSpPr/>
            <p:nvPr/>
          </p:nvCxnSpPr>
          <p:spPr bwMode="auto">
            <a:xfrm>
              <a:off x="1524000" y="3429000"/>
              <a:ext cx="0" cy="1066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2" name="Gerade Verbindung 161"/>
            <p:cNvCxnSpPr/>
            <p:nvPr/>
          </p:nvCxnSpPr>
          <p:spPr bwMode="auto">
            <a:xfrm flipH="1">
              <a:off x="1143000" y="3962400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63" name="Gruppieren 162"/>
            <p:cNvGrpSpPr/>
            <p:nvPr/>
          </p:nvGrpSpPr>
          <p:grpSpPr>
            <a:xfrm rot="5400000">
              <a:off x="2171700" y="3314700"/>
              <a:ext cx="533400" cy="762000"/>
              <a:chOff x="1600200" y="4419600"/>
              <a:chExt cx="533400" cy="762000"/>
            </a:xfrm>
          </p:grpSpPr>
          <p:sp>
            <p:nvSpPr>
              <p:cNvPr id="165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66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67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68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69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70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71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172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64" name="Gerade Verbindung 163"/>
            <p:cNvCxnSpPr/>
            <p:nvPr/>
          </p:nvCxnSpPr>
          <p:spPr bwMode="auto">
            <a:xfrm flipV="1">
              <a:off x="2819400" y="3352800"/>
              <a:ext cx="0" cy="1143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7" name="Gerade Verbindung 26"/>
          <p:cNvCxnSpPr/>
          <p:nvPr/>
        </p:nvCxnSpPr>
        <p:spPr bwMode="auto">
          <a:xfrm>
            <a:off x="1066800" y="5410200"/>
            <a:ext cx="304800" cy="228600"/>
          </a:xfrm>
          <a:prstGeom prst="line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28"/>
          <p:cNvCxnSpPr/>
          <p:nvPr/>
        </p:nvCxnSpPr>
        <p:spPr bwMode="auto">
          <a:xfrm>
            <a:off x="1371600" y="5638800"/>
            <a:ext cx="533400" cy="0"/>
          </a:xfrm>
          <a:prstGeom prst="line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Gerade Verbindung 201"/>
          <p:cNvCxnSpPr/>
          <p:nvPr/>
        </p:nvCxnSpPr>
        <p:spPr bwMode="auto">
          <a:xfrm flipV="1">
            <a:off x="1905000" y="5410200"/>
            <a:ext cx="304800" cy="228600"/>
          </a:xfrm>
          <a:prstGeom prst="line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Gerade Verbindung 202"/>
          <p:cNvCxnSpPr/>
          <p:nvPr/>
        </p:nvCxnSpPr>
        <p:spPr bwMode="auto">
          <a:xfrm flipV="1">
            <a:off x="1981200" y="5181600"/>
            <a:ext cx="3048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Gerade Verbindung 203"/>
          <p:cNvCxnSpPr/>
          <p:nvPr/>
        </p:nvCxnSpPr>
        <p:spPr bwMode="auto">
          <a:xfrm>
            <a:off x="2286000" y="51816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Gerade Verbindung 204"/>
          <p:cNvCxnSpPr/>
          <p:nvPr/>
        </p:nvCxnSpPr>
        <p:spPr bwMode="auto">
          <a:xfrm>
            <a:off x="2819400" y="5181600"/>
            <a:ext cx="3048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extfeld 54"/>
          <p:cNvSpPr txBox="1"/>
          <p:nvPr/>
        </p:nvSpPr>
        <p:spPr>
          <a:xfrm>
            <a:off x="304800" y="5562600"/>
            <a:ext cx="415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InP</a:t>
            </a:r>
            <a:endParaRPr lang="de-DE" dirty="0"/>
          </a:p>
        </p:txBody>
      </p:sp>
      <p:sp>
        <p:nvSpPr>
          <p:cNvPr id="240" name="Textfeld 239"/>
          <p:cNvSpPr txBox="1"/>
          <p:nvPr/>
        </p:nvSpPr>
        <p:spPr>
          <a:xfrm>
            <a:off x="3882193" y="5562600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InN</a:t>
            </a:r>
            <a:endParaRPr lang="de-DE" dirty="0"/>
          </a:p>
        </p:txBody>
      </p:sp>
      <p:cxnSp>
        <p:nvCxnSpPr>
          <p:cNvPr id="239" name="Gerade Verbindung 238"/>
          <p:cNvCxnSpPr/>
          <p:nvPr/>
        </p:nvCxnSpPr>
        <p:spPr bwMode="auto">
          <a:xfrm flipH="1">
            <a:off x="152400" y="4267200"/>
            <a:ext cx="426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Gerade Verbindung 241"/>
          <p:cNvCxnSpPr/>
          <p:nvPr/>
        </p:nvCxnSpPr>
        <p:spPr bwMode="auto">
          <a:xfrm flipV="1">
            <a:off x="3505200" y="4267200"/>
            <a:ext cx="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" name="Gerade Verbindung 244"/>
          <p:cNvCxnSpPr/>
          <p:nvPr/>
        </p:nvCxnSpPr>
        <p:spPr bwMode="auto">
          <a:xfrm flipV="1">
            <a:off x="685800" y="4267200"/>
            <a:ext cx="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6" name="Textfeld 245"/>
          <p:cNvSpPr txBox="1"/>
          <p:nvPr/>
        </p:nvSpPr>
        <p:spPr>
          <a:xfrm>
            <a:off x="860418" y="3962400"/>
            <a:ext cx="379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Wr</a:t>
            </a:r>
            <a:endParaRPr lang="de-DE" dirty="0"/>
          </a:p>
        </p:txBody>
      </p:sp>
      <p:sp>
        <p:nvSpPr>
          <p:cNvPr id="271" name="Textfeld 270"/>
          <p:cNvSpPr txBox="1"/>
          <p:nvPr/>
        </p:nvSpPr>
        <p:spPr>
          <a:xfrm>
            <a:off x="925902" y="4267200"/>
            <a:ext cx="508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VDD</a:t>
            </a:r>
            <a:endParaRPr lang="de-DE" dirty="0"/>
          </a:p>
        </p:txBody>
      </p:sp>
      <p:sp>
        <p:nvSpPr>
          <p:cNvPr id="272" name="Textfeld 271"/>
          <p:cNvSpPr txBox="1"/>
          <p:nvPr/>
        </p:nvSpPr>
        <p:spPr>
          <a:xfrm>
            <a:off x="1210384" y="6172200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GND</a:t>
            </a:r>
            <a:endParaRPr lang="de-DE" dirty="0"/>
          </a:p>
        </p:txBody>
      </p:sp>
      <p:cxnSp>
        <p:nvCxnSpPr>
          <p:cNvPr id="270" name="Gerade Verbindung 269"/>
          <p:cNvCxnSpPr/>
          <p:nvPr/>
        </p:nvCxnSpPr>
        <p:spPr bwMode="auto">
          <a:xfrm>
            <a:off x="838200" y="5410200"/>
            <a:ext cx="228600" cy="0"/>
          </a:xfrm>
          <a:prstGeom prst="line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4540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/>
              <a:t>Bauteile - FET</a:t>
            </a:r>
            <a:endParaRPr lang="de-DE" b="0" dirty="0"/>
          </a:p>
        </p:txBody>
      </p:sp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89" y="1614488"/>
            <a:ext cx="4018085" cy="412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409545" y="973138"/>
            <a:ext cx="51889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Andere Möglichkeit für großes W/L-Verhältnis: Ringtransistoren</a:t>
            </a: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4679588" y="1763714"/>
            <a:ext cx="4235198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Vorteile: 	maximale W/L-Verhältnis für eine </a:t>
            </a:r>
          </a:p>
          <a:p>
            <a:r>
              <a:rPr lang="de-DE" sz="1400"/>
              <a:t>              	vorgegebene Maximale Drainkapazität</a:t>
            </a:r>
          </a:p>
          <a:p>
            <a:endParaRPr lang="de-DE" sz="1400"/>
          </a:p>
          <a:p>
            <a:r>
              <a:rPr lang="de-DE" sz="1400"/>
              <a:t>	Kanal besitzt keine "Enden", dadurch</a:t>
            </a:r>
          </a:p>
          <a:p>
            <a:r>
              <a:rPr lang="de-DE" sz="1400"/>
              <a:t>	treten diese Randeffekte nicht auf</a:t>
            </a:r>
          </a:p>
          <a:p>
            <a:endParaRPr lang="de-DE" sz="1400"/>
          </a:p>
          <a:p>
            <a:endParaRPr lang="de-DE" sz="1400"/>
          </a:p>
          <a:p>
            <a:endParaRPr lang="de-DE" sz="1400"/>
          </a:p>
          <a:p>
            <a:endParaRPr lang="de-DE" sz="1400"/>
          </a:p>
          <a:p>
            <a:endParaRPr lang="de-DE" sz="1400"/>
          </a:p>
          <a:p>
            <a:r>
              <a:rPr lang="de-DE" sz="1400"/>
              <a:t>Beste Lösung: kreisförmiger Kanal, da hier ein</a:t>
            </a:r>
          </a:p>
          <a:p>
            <a:r>
              <a:rPr lang="de-DE" sz="1400"/>
              <a:t>gleichmäßiger Abstand zwischen Source und Drain</a:t>
            </a:r>
          </a:p>
          <a:p>
            <a:r>
              <a:rPr lang="de-DE" sz="1400"/>
              <a:t>und damit eine konstante Kanallänge garantiert ist.</a:t>
            </a:r>
          </a:p>
          <a:p>
            <a:r>
              <a:rPr lang="de-DE" sz="1400"/>
              <a:t>(Allerdings nicht bei allen Entwürfen erlaubt) 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DD45B8-53DB-4219-A026-0A728A62226B}" type="slidenum">
              <a:rPr lang="de-DE" altLang="de-DE" smtClean="0"/>
              <a:pPr>
                <a:defRPr/>
              </a:pPr>
              <a:t>40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4569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Bauteile </a:t>
            </a:r>
            <a:r>
              <a:rPr lang="de-DE" dirty="0" smtClean="0"/>
              <a:t>– Poly-Widerstand</a:t>
            </a:r>
            <a:endParaRPr lang="de-DE" b="0" dirty="0"/>
          </a:p>
        </p:txBody>
      </p:sp>
      <p:cxnSp>
        <p:nvCxnSpPr>
          <p:cNvPr id="4" name="Gerade Verbindung 3"/>
          <p:cNvCxnSpPr/>
          <p:nvPr/>
        </p:nvCxnSpPr>
        <p:spPr bwMode="auto">
          <a:xfrm>
            <a:off x="1219200" y="6248400"/>
            <a:ext cx="5181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echteck 4"/>
          <p:cNvSpPr/>
          <p:nvPr/>
        </p:nvSpPr>
        <p:spPr bwMode="auto">
          <a:xfrm>
            <a:off x="1371600" y="5791200"/>
            <a:ext cx="38100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1524000" y="5181600"/>
            <a:ext cx="2286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4800600" y="5181600"/>
            <a:ext cx="2286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6400800" y="5943600"/>
            <a:ext cx="685800" cy="2286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3" name="Gerade Verbindung 12"/>
          <p:cNvCxnSpPr/>
          <p:nvPr/>
        </p:nvCxnSpPr>
        <p:spPr bwMode="auto">
          <a:xfrm>
            <a:off x="6477000" y="5943600"/>
            <a:ext cx="1676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13"/>
          <p:cNvCxnSpPr>
            <a:endCxn id="7" idx="1"/>
          </p:cNvCxnSpPr>
          <p:nvPr/>
        </p:nvCxnSpPr>
        <p:spPr bwMode="auto">
          <a:xfrm flipV="1">
            <a:off x="6400800" y="6057900"/>
            <a:ext cx="0" cy="190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Abgerundetes Rechteck 19"/>
          <p:cNvSpPr/>
          <p:nvPr/>
        </p:nvSpPr>
        <p:spPr bwMode="auto">
          <a:xfrm>
            <a:off x="7620000" y="5943600"/>
            <a:ext cx="685800" cy="2286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2" name="Gerade Verbindung 21"/>
          <p:cNvCxnSpPr/>
          <p:nvPr/>
        </p:nvCxnSpPr>
        <p:spPr bwMode="auto">
          <a:xfrm flipV="1">
            <a:off x="8305800" y="6057900"/>
            <a:ext cx="0" cy="190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>
            <a:off x="8305800" y="62484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hteck 17"/>
          <p:cNvSpPr/>
          <p:nvPr/>
        </p:nvSpPr>
        <p:spPr bwMode="auto">
          <a:xfrm>
            <a:off x="6629400" y="5181600"/>
            <a:ext cx="2286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7848600" y="5181600"/>
            <a:ext cx="2286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7086600" y="5791200"/>
            <a:ext cx="5334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8" name="Gerade Verbindung 27"/>
          <p:cNvCxnSpPr/>
          <p:nvPr/>
        </p:nvCxnSpPr>
        <p:spPr bwMode="auto">
          <a:xfrm>
            <a:off x="1219200" y="5943600"/>
            <a:ext cx="5181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hteck 23"/>
          <p:cNvSpPr/>
          <p:nvPr/>
        </p:nvSpPr>
        <p:spPr bwMode="auto">
          <a:xfrm>
            <a:off x="4572000" y="4953000"/>
            <a:ext cx="2514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990600" y="4953000"/>
            <a:ext cx="9144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7696200" y="4953000"/>
            <a:ext cx="9144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35" name="Gruppieren 34"/>
          <p:cNvGrpSpPr/>
          <p:nvPr/>
        </p:nvGrpSpPr>
        <p:grpSpPr>
          <a:xfrm>
            <a:off x="7620000" y="3886200"/>
            <a:ext cx="533400" cy="762000"/>
            <a:chOff x="1600200" y="4419600"/>
            <a:chExt cx="533400" cy="762000"/>
          </a:xfrm>
        </p:grpSpPr>
        <p:sp>
          <p:nvSpPr>
            <p:cNvPr id="62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63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64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65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66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67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68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cxnSp>
          <p:nvCxnSpPr>
            <p:cNvPr id="69" name="Gerade Verbindung 25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7" name="Gerade Verbindung 36"/>
          <p:cNvCxnSpPr>
            <a:endCxn id="67" idx="1"/>
          </p:cNvCxnSpPr>
          <p:nvPr/>
        </p:nvCxnSpPr>
        <p:spPr bwMode="auto">
          <a:xfrm>
            <a:off x="8153400" y="3581400"/>
            <a:ext cx="1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Gerade Verbindung 37"/>
          <p:cNvCxnSpPr/>
          <p:nvPr/>
        </p:nvCxnSpPr>
        <p:spPr bwMode="auto">
          <a:xfrm>
            <a:off x="8001000" y="4648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Gerade Verbindung 38"/>
          <p:cNvCxnSpPr/>
          <p:nvPr/>
        </p:nvCxnSpPr>
        <p:spPr bwMode="auto">
          <a:xfrm>
            <a:off x="8001000" y="2895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Rechteck 24"/>
          <p:cNvSpPr/>
          <p:nvPr/>
        </p:nvSpPr>
        <p:spPr bwMode="auto">
          <a:xfrm>
            <a:off x="8077200" y="3200400"/>
            <a:ext cx="1524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1" name="Gerade Verbindung 70"/>
          <p:cNvCxnSpPr/>
          <p:nvPr/>
        </p:nvCxnSpPr>
        <p:spPr bwMode="auto">
          <a:xfrm>
            <a:off x="8153400" y="2895600"/>
            <a:ext cx="1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feld 28"/>
          <p:cNvSpPr txBox="1"/>
          <p:nvPr/>
        </p:nvSpPr>
        <p:spPr>
          <a:xfrm>
            <a:off x="2362200" y="548640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</a:t>
            </a:r>
            <a:endParaRPr lang="de-DE" dirty="0"/>
          </a:p>
        </p:txBody>
      </p:sp>
      <p:sp>
        <p:nvSpPr>
          <p:cNvPr id="73" name="Textfeld 72"/>
          <p:cNvSpPr txBox="1"/>
          <p:nvPr/>
        </p:nvSpPr>
        <p:spPr>
          <a:xfrm>
            <a:off x="6606272" y="6172200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NMOS</a:t>
            </a:r>
            <a:endParaRPr lang="de-DE" dirty="0"/>
          </a:p>
        </p:txBody>
      </p:sp>
      <p:sp>
        <p:nvSpPr>
          <p:cNvPr id="74" name="Textfeld 73"/>
          <p:cNvSpPr txBox="1"/>
          <p:nvPr/>
        </p:nvSpPr>
        <p:spPr>
          <a:xfrm>
            <a:off x="4435688" y="5257800"/>
            <a:ext cx="415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CO</a:t>
            </a:r>
            <a:endParaRPr lang="de-DE" dirty="0"/>
          </a:p>
        </p:txBody>
      </p:sp>
      <p:sp>
        <p:nvSpPr>
          <p:cNvPr id="75" name="Textfeld 74"/>
          <p:cNvSpPr txBox="1"/>
          <p:nvPr/>
        </p:nvSpPr>
        <p:spPr>
          <a:xfrm>
            <a:off x="4809416" y="4676001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M1</a:t>
            </a:r>
            <a:endParaRPr lang="de-DE" dirty="0"/>
          </a:p>
        </p:txBody>
      </p:sp>
      <p:sp>
        <p:nvSpPr>
          <p:cNvPr id="76" name="Textfeld 75"/>
          <p:cNvSpPr txBox="1"/>
          <p:nvPr/>
        </p:nvSpPr>
        <p:spPr>
          <a:xfrm>
            <a:off x="6528296" y="5943600"/>
            <a:ext cx="295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</a:t>
            </a:r>
            <a:endParaRPr lang="de-DE" dirty="0"/>
          </a:p>
        </p:txBody>
      </p:sp>
      <p:sp>
        <p:nvSpPr>
          <p:cNvPr id="77" name="Textfeld 76"/>
          <p:cNvSpPr txBox="1"/>
          <p:nvPr/>
        </p:nvSpPr>
        <p:spPr>
          <a:xfrm>
            <a:off x="7848600" y="5943600"/>
            <a:ext cx="295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41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3692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Bauteile </a:t>
            </a:r>
            <a:r>
              <a:rPr lang="de-DE" dirty="0" smtClean="0"/>
              <a:t>– Poly-Widerstand</a:t>
            </a:r>
            <a:endParaRPr lang="de-DE" b="0" dirty="0"/>
          </a:p>
        </p:txBody>
      </p:sp>
      <p:cxnSp>
        <p:nvCxnSpPr>
          <p:cNvPr id="4" name="Gerade Verbindung 3"/>
          <p:cNvCxnSpPr/>
          <p:nvPr/>
        </p:nvCxnSpPr>
        <p:spPr bwMode="auto">
          <a:xfrm>
            <a:off x="1219200" y="6248400"/>
            <a:ext cx="5181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echteck 4"/>
          <p:cNvSpPr/>
          <p:nvPr/>
        </p:nvSpPr>
        <p:spPr bwMode="auto">
          <a:xfrm>
            <a:off x="1371600" y="5791200"/>
            <a:ext cx="38100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1524000" y="5181600"/>
            <a:ext cx="2286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4800600" y="5181600"/>
            <a:ext cx="2286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6400800" y="5943600"/>
            <a:ext cx="685800" cy="2286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3" name="Gerade Verbindung 12"/>
          <p:cNvCxnSpPr/>
          <p:nvPr/>
        </p:nvCxnSpPr>
        <p:spPr bwMode="auto">
          <a:xfrm>
            <a:off x="6477000" y="5943600"/>
            <a:ext cx="1676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13"/>
          <p:cNvCxnSpPr>
            <a:endCxn id="7" idx="1"/>
          </p:cNvCxnSpPr>
          <p:nvPr/>
        </p:nvCxnSpPr>
        <p:spPr bwMode="auto">
          <a:xfrm flipV="1">
            <a:off x="6400800" y="6057900"/>
            <a:ext cx="0" cy="190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Abgerundetes Rechteck 19"/>
          <p:cNvSpPr/>
          <p:nvPr/>
        </p:nvSpPr>
        <p:spPr bwMode="auto">
          <a:xfrm>
            <a:off x="7620000" y="5943600"/>
            <a:ext cx="685800" cy="2286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2" name="Gerade Verbindung 21"/>
          <p:cNvCxnSpPr/>
          <p:nvPr/>
        </p:nvCxnSpPr>
        <p:spPr bwMode="auto">
          <a:xfrm flipV="1">
            <a:off x="8305800" y="6057900"/>
            <a:ext cx="0" cy="190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>
            <a:off x="8305800" y="62484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hteck 17"/>
          <p:cNvSpPr/>
          <p:nvPr/>
        </p:nvSpPr>
        <p:spPr bwMode="auto">
          <a:xfrm>
            <a:off x="6629400" y="5181600"/>
            <a:ext cx="2286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7848600" y="5181600"/>
            <a:ext cx="2286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7086600" y="5791200"/>
            <a:ext cx="5334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8" name="Gerade Verbindung 27"/>
          <p:cNvCxnSpPr/>
          <p:nvPr/>
        </p:nvCxnSpPr>
        <p:spPr bwMode="auto">
          <a:xfrm>
            <a:off x="1219200" y="5943600"/>
            <a:ext cx="5181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hteck 23"/>
          <p:cNvSpPr/>
          <p:nvPr/>
        </p:nvSpPr>
        <p:spPr bwMode="auto">
          <a:xfrm>
            <a:off x="4572000" y="4953000"/>
            <a:ext cx="2514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990600" y="4953000"/>
            <a:ext cx="9144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7696200" y="4953000"/>
            <a:ext cx="9144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2362200" y="548640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</a:t>
            </a:r>
            <a:endParaRPr lang="de-DE" dirty="0"/>
          </a:p>
        </p:txBody>
      </p:sp>
      <p:sp>
        <p:nvSpPr>
          <p:cNvPr id="73" name="Textfeld 72"/>
          <p:cNvSpPr txBox="1"/>
          <p:nvPr/>
        </p:nvSpPr>
        <p:spPr>
          <a:xfrm>
            <a:off x="6606272" y="6172200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NMOS</a:t>
            </a:r>
            <a:endParaRPr lang="de-DE" dirty="0"/>
          </a:p>
        </p:txBody>
      </p:sp>
      <p:sp>
        <p:nvSpPr>
          <p:cNvPr id="74" name="Textfeld 73"/>
          <p:cNvSpPr txBox="1"/>
          <p:nvPr/>
        </p:nvSpPr>
        <p:spPr>
          <a:xfrm>
            <a:off x="4435688" y="5257800"/>
            <a:ext cx="415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CO</a:t>
            </a:r>
            <a:endParaRPr lang="de-DE" dirty="0"/>
          </a:p>
        </p:txBody>
      </p:sp>
      <p:sp>
        <p:nvSpPr>
          <p:cNvPr id="75" name="Textfeld 74"/>
          <p:cNvSpPr txBox="1"/>
          <p:nvPr/>
        </p:nvSpPr>
        <p:spPr>
          <a:xfrm>
            <a:off x="4809416" y="4676001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M1</a:t>
            </a:r>
            <a:endParaRPr lang="de-DE" dirty="0"/>
          </a:p>
        </p:txBody>
      </p:sp>
      <p:sp>
        <p:nvSpPr>
          <p:cNvPr id="76" name="Textfeld 75"/>
          <p:cNvSpPr txBox="1"/>
          <p:nvPr/>
        </p:nvSpPr>
        <p:spPr>
          <a:xfrm>
            <a:off x="6528296" y="5943600"/>
            <a:ext cx="295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</a:t>
            </a:r>
            <a:endParaRPr lang="de-DE" dirty="0"/>
          </a:p>
        </p:txBody>
      </p:sp>
      <p:sp>
        <p:nvSpPr>
          <p:cNvPr id="77" name="Textfeld 76"/>
          <p:cNvSpPr txBox="1"/>
          <p:nvPr/>
        </p:nvSpPr>
        <p:spPr>
          <a:xfrm>
            <a:off x="7848600" y="5943600"/>
            <a:ext cx="295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</a:t>
            </a:r>
            <a:endParaRPr lang="de-DE" dirty="0"/>
          </a:p>
        </p:txBody>
      </p:sp>
      <p:sp>
        <p:nvSpPr>
          <p:cNvPr id="43" name="Rechteck 42"/>
          <p:cNvSpPr/>
          <p:nvPr/>
        </p:nvSpPr>
        <p:spPr bwMode="auto">
          <a:xfrm>
            <a:off x="7086600" y="2971800"/>
            <a:ext cx="533400" cy="1524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6400800" y="3276600"/>
            <a:ext cx="1905000" cy="990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Rechteck 44"/>
          <p:cNvSpPr/>
          <p:nvPr/>
        </p:nvSpPr>
        <p:spPr bwMode="auto">
          <a:xfrm>
            <a:off x="6629400" y="3657600"/>
            <a:ext cx="228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6" name="Rechteck 45"/>
          <p:cNvSpPr/>
          <p:nvPr/>
        </p:nvSpPr>
        <p:spPr bwMode="auto">
          <a:xfrm>
            <a:off x="7848600" y="3657600"/>
            <a:ext cx="228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" name="Rechteck 46"/>
          <p:cNvSpPr/>
          <p:nvPr/>
        </p:nvSpPr>
        <p:spPr bwMode="auto">
          <a:xfrm>
            <a:off x="1371600" y="3505200"/>
            <a:ext cx="38100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8" name="Rechteck 47"/>
          <p:cNvSpPr/>
          <p:nvPr/>
        </p:nvSpPr>
        <p:spPr bwMode="auto">
          <a:xfrm>
            <a:off x="4800600" y="3657600"/>
            <a:ext cx="228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9" name="Rechteck 48"/>
          <p:cNvSpPr/>
          <p:nvPr/>
        </p:nvSpPr>
        <p:spPr bwMode="auto">
          <a:xfrm>
            <a:off x="1524000" y="3657600"/>
            <a:ext cx="228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4648200" y="3505200"/>
            <a:ext cx="2362200" cy="533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1" name="Rechteck 50"/>
          <p:cNvSpPr/>
          <p:nvPr/>
        </p:nvSpPr>
        <p:spPr bwMode="auto">
          <a:xfrm>
            <a:off x="609600" y="3505200"/>
            <a:ext cx="1295400" cy="533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42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6331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Bauteile </a:t>
            </a:r>
            <a:r>
              <a:rPr lang="de-DE" dirty="0" smtClean="0"/>
              <a:t>– Poly-Widerstand</a:t>
            </a:r>
            <a:endParaRPr lang="de-DE" b="0" dirty="0"/>
          </a:p>
        </p:txBody>
      </p:sp>
      <p:cxnSp>
        <p:nvCxnSpPr>
          <p:cNvPr id="4" name="Gerade Verbindung 3"/>
          <p:cNvCxnSpPr/>
          <p:nvPr/>
        </p:nvCxnSpPr>
        <p:spPr bwMode="auto">
          <a:xfrm>
            <a:off x="1219200" y="6248400"/>
            <a:ext cx="5181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echteck 4"/>
          <p:cNvSpPr/>
          <p:nvPr/>
        </p:nvSpPr>
        <p:spPr bwMode="auto">
          <a:xfrm>
            <a:off x="1371600" y="5791200"/>
            <a:ext cx="38100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1524000" y="5181600"/>
            <a:ext cx="2286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4800600" y="5181600"/>
            <a:ext cx="2286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6400800" y="5943600"/>
            <a:ext cx="685800" cy="2286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3" name="Gerade Verbindung 12"/>
          <p:cNvCxnSpPr/>
          <p:nvPr/>
        </p:nvCxnSpPr>
        <p:spPr bwMode="auto">
          <a:xfrm>
            <a:off x="6477000" y="5943600"/>
            <a:ext cx="1676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13"/>
          <p:cNvCxnSpPr>
            <a:endCxn id="7" idx="1"/>
          </p:cNvCxnSpPr>
          <p:nvPr/>
        </p:nvCxnSpPr>
        <p:spPr bwMode="auto">
          <a:xfrm flipV="1">
            <a:off x="6400800" y="6057900"/>
            <a:ext cx="0" cy="190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Abgerundetes Rechteck 19"/>
          <p:cNvSpPr/>
          <p:nvPr/>
        </p:nvSpPr>
        <p:spPr bwMode="auto">
          <a:xfrm>
            <a:off x="7620000" y="5943600"/>
            <a:ext cx="685800" cy="2286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2" name="Gerade Verbindung 21"/>
          <p:cNvCxnSpPr/>
          <p:nvPr/>
        </p:nvCxnSpPr>
        <p:spPr bwMode="auto">
          <a:xfrm flipV="1">
            <a:off x="8305800" y="6057900"/>
            <a:ext cx="0" cy="190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>
            <a:off x="8305800" y="62484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hteck 17"/>
          <p:cNvSpPr/>
          <p:nvPr/>
        </p:nvSpPr>
        <p:spPr bwMode="auto">
          <a:xfrm>
            <a:off x="6629400" y="5181600"/>
            <a:ext cx="2286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7848600" y="5181600"/>
            <a:ext cx="2286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7086600" y="5791200"/>
            <a:ext cx="5334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8" name="Gerade Verbindung 27"/>
          <p:cNvCxnSpPr/>
          <p:nvPr/>
        </p:nvCxnSpPr>
        <p:spPr bwMode="auto">
          <a:xfrm>
            <a:off x="1219200" y="5943600"/>
            <a:ext cx="5181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hteck 23"/>
          <p:cNvSpPr/>
          <p:nvPr/>
        </p:nvSpPr>
        <p:spPr bwMode="auto">
          <a:xfrm>
            <a:off x="4572000" y="4953000"/>
            <a:ext cx="2514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990600" y="4953000"/>
            <a:ext cx="9144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7696200" y="4953000"/>
            <a:ext cx="9144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2362200" y="548640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</a:t>
            </a:r>
            <a:endParaRPr lang="de-DE" dirty="0"/>
          </a:p>
        </p:txBody>
      </p:sp>
      <p:sp>
        <p:nvSpPr>
          <p:cNvPr id="73" name="Textfeld 72"/>
          <p:cNvSpPr txBox="1"/>
          <p:nvPr/>
        </p:nvSpPr>
        <p:spPr>
          <a:xfrm>
            <a:off x="6606272" y="6172200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NMOS</a:t>
            </a:r>
            <a:endParaRPr lang="de-DE" dirty="0"/>
          </a:p>
        </p:txBody>
      </p:sp>
      <p:sp>
        <p:nvSpPr>
          <p:cNvPr id="74" name="Textfeld 73"/>
          <p:cNvSpPr txBox="1"/>
          <p:nvPr/>
        </p:nvSpPr>
        <p:spPr>
          <a:xfrm>
            <a:off x="4435688" y="5257800"/>
            <a:ext cx="415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CO</a:t>
            </a:r>
            <a:endParaRPr lang="de-DE" dirty="0"/>
          </a:p>
        </p:txBody>
      </p:sp>
      <p:sp>
        <p:nvSpPr>
          <p:cNvPr id="75" name="Textfeld 74"/>
          <p:cNvSpPr txBox="1"/>
          <p:nvPr/>
        </p:nvSpPr>
        <p:spPr>
          <a:xfrm>
            <a:off x="4809416" y="4676001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M1</a:t>
            </a:r>
            <a:endParaRPr lang="de-DE" dirty="0"/>
          </a:p>
        </p:txBody>
      </p:sp>
      <p:sp>
        <p:nvSpPr>
          <p:cNvPr id="76" name="Textfeld 75"/>
          <p:cNvSpPr txBox="1"/>
          <p:nvPr/>
        </p:nvSpPr>
        <p:spPr>
          <a:xfrm>
            <a:off x="6528296" y="5943600"/>
            <a:ext cx="295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</a:t>
            </a:r>
            <a:endParaRPr lang="de-DE" dirty="0"/>
          </a:p>
        </p:txBody>
      </p:sp>
      <p:sp>
        <p:nvSpPr>
          <p:cNvPr id="77" name="Textfeld 76"/>
          <p:cNvSpPr txBox="1"/>
          <p:nvPr/>
        </p:nvSpPr>
        <p:spPr>
          <a:xfrm>
            <a:off x="7848600" y="5943600"/>
            <a:ext cx="295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</a:t>
            </a:r>
            <a:endParaRPr lang="de-DE" dirty="0"/>
          </a:p>
        </p:txBody>
      </p:sp>
      <p:sp>
        <p:nvSpPr>
          <p:cNvPr id="43" name="Rechteck 42"/>
          <p:cNvSpPr/>
          <p:nvPr/>
        </p:nvSpPr>
        <p:spPr bwMode="auto">
          <a:xfrm>
            <a:off x="7086600" y="2971800"/>
            <a:ext cx="533400" cy="1524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6400800" y="3276600"/>
            <a:ext cx="1905000" cy="990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Rechteck 44"/>
          <p:cNvSpPr/>
          <p:nvPr/>
        </p:nvSpPr>
        <p:spPr bwMode="auto">
          <a:xfrm>
            <a:off x="6629400" y="3657600"/>
            <a:ext cx="228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6" name="Rechteck 45"/>
          <p:cNvSpPr/>
          <p:nvPr/>
        </p:nvSpPr>
        <p:spPr bwMode="auto">
          <a:xfrm>
            <a:off x="7848600" y="3657600"/>
            <a:ext cx="228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" name="Rechteck 46"/>
          <p:cNvSpPr/>
          <p:nvPr/>
        </p:nvSpPr>
        <p:spPr bwMode="auto">
          <a:xfrm>
            <a:off x="1371600" y="3505200"/>
            <a:ext cx="38100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8" name="Rechteck 47"/>
          <p:cNvSpPr/>
          <p:nvPr/>
        </p:nvSpPr>
        <p:spPr bwMode="auto">
          <a:xfrm>
            <a:off x="4800600" y="3657600"/>
            <a:ext cx="228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9" name="Rechteck 48"/>
          <p:cNvSpPr/>
          <p:nvPr/>
        </p:nvSpPr>
        <p:spPr bwMode="auto">
          <a:xfrm>
            <a:off x="1524000" y="3657600"/>
            <a:ext cx="228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4648200" y="3505200"/>
            <a:ext cx="2362200" cy="533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1" name="Rechteck 50"/>
          <p:cNvSpPr/>
          <p:nvPr/>
        </p:nvSpPr>
        <p:spPr bwMode="auto">
          <a:xfrm>
            <a:off x="609600" y="3505200"/>
            <a:ext cx="1295400" cy="533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7086600" y="5715000"/>
            <a:ext cx="533400" cy="76200"/>
          </a:xfrm>
          <a:prstGeom prst="rect">
            <a:avLst/>
          </a:prstGeom>
          <a:pattFill prst="dkUpDiag">
            <a:fgClr>
              <a:srgbClr val="002060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Rechteck 37"/>
          <p:cNvSpPr/>
          <p:nvPr/>
        </p:nvSpPr>
        <p:spPr bwMode="auto">
          <a:xfrm>
            <a:off x="7086600" y="2971800"/>
            <a:ext cx="533400" cy="1524000"/>
          </a:xfrm>
          <a:prstGeom prst="rect">
            <a:avLst/>
          </a:prstGeom>
          <a:pattFill prst="dkUpDiag">
            <a:fgClr>
              <a:srgbClr val="002060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" name="Rechteck 38"/>
          <p:cNvSpPr/>
          <p:nvPr/>
        </p:nvSpPr>
        <p:spPr bwMode="auto">
          <a:xfrm>
            <a:off x="4419600" y="5715000"/>
            <a:ext cx="762000" cy="76200"/>
          </a:xfrm>
          <a:prstGeom prst="rect">
            <a:avLst/>
          </a:prstGeom>
          <a:pattFill prst="dkUpDiag">
            <a:fgClr>
              <a:srgbClr val="002060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Rechteck 39"/>
          <p:cNvSpPr/>
          <p:nvPr/>
        </p:nvSpPr>
        <p:spPr bwMode="auto">
          <a:xfrm>
            <a:off x="1371600" y="5715000"/>
            <a:ext cx="685800" cy="76200"/>
          </a:xfrm>
          <a:prstGeom prst="rect">
            <a:avLst/>
          </a:prstGeom>
          <a:pattFill prst="dkUpDiag">
            <a:fgClr>
              <a:srgbClr val="002060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2057400" y="3352800"/>
            <a:ext cx="2438400" cy="838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1730388" y="4191000"/>
            <a:ext cx="10695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Silicide block</a:t>
            </a:r>
            <a:endParaRPr lang="de-DE" dirty="0"/>
          </a:p>
        </p:txBody>
      </p:sp>
      <p:cxnSp>
        <p:nvCxnSpPr>
          <p:cNvPr id="16" name="Gerade Verbindung mit Pfeil 15"/>
          <p:cNvCxnSpPr/>
          <p:nvPr/>
        </p:nvCxnSpPr>
        <p:spPr bwMode="auto">
          <a:xfrm>
            <a:off x="7086600" y="2057400"/>
            <a:ext cx="0" cy="914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feld 16"/>
          <p:cNvSpPr txBox="1"/>
          <p:nvPr/>
        </p:nvSpPr>
        <p:spPr>
          <a:xfrm>
            <a:off x="7143944" y="2286000"/>
            <a:ext cx="1136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R~10 Ohm/</a:t>
            </a:r>
            <a:r>
              <a:rPr lang="de-DE" dirty="0" err="1" smtClean="0"/>
              <a:t>sq</a:t>
            </a:r>
            <a:endParaRPr lang="de-DE" dirty="0"/>
          </a:p>
        </p:txBody>
      </p:sp>
      <p:cxnSp>
        <p:nvCxnSpPr>
          <p:cNvPr id="50" name="Gerade Verbindung mit Pfeil 49"/>
          <p:cNvCxnSpPr/>
          <p:nvPr/>
        </p:nvCxnSpPr>
        <p:spPr bwMode="auto">
          <a:xfrm>
            <a:off x="4038600" y="2590800"/>
            <a:ext cx="0" cy="914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Textfeld 51"/>
          <p:cNvSpPr txBox="1"/>
          <p:nvPr/>
        </p:nvSpPr>
        <p:spPr>
          <a:xfrm>
            <a:off x="4108413" y="2590800"/>
            <a:ext cx="1598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R~500 Ohm Ohm/</a:t>
            </a:r>
            <a:r>
              <a:rPr lang="de-DE" dirty="0" err="1" smtClean="0"/>
              <a:t>sq</a:t>
            </a:r>
            <a:endParaRPr lang="de-DE" dirty="0"/>
          </a:p>
        </p:txBody>
      </p:sp>
      <p:cxnSp>
        <p:nvCxnSpPr>
          <p:cNvPr id="53" name="Gerade Verbindung mit Pfeil 52"/>
          <p:cNvCxnSpPr/>
          <p:nvPr/>
        </p:nvCxnSpPr>
        <p:spPr bwMode="auto">
          <a:xfrm>
            <a:off x="5486400" y="4495800"/>
            <a:ext cx="0" cy="457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Textfeld 53"/>
          <p:cNvSpPr txBox="1"/>
          <p:nvPr/>
        </p:nvSpPr>
        <p:spPr>
          <a:xfrm>
            <a:off x="5507239" y="4495800"/>
            <a:ext cx="1556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R~0.1 Ohm Ohm/</a:t>
            </a:r>
            <a:r>
              <a:rPr lang="de-DE" dirty="0" err="1" smtClean="0"/>
              <a:t>sq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43</a:t>
            </a:fld>
            <a:endParaRPr lang="de-DE" altLang="de-DE"/>
          </a:p>
        </p:txBody>
      </p:sp>
      <p:sp>
        <p:nvSpPr>
          <p:cNvPr id="2" name="Textfeld 1"/>
          <p:cNvSpPr txBox="1"/>
          <p:nvPr/>
        </p:nvSpPr>
        <p:spPr>
          <a:xfrm>
            <a:off x="4267200" y="6400800"/>
            <a:ext cx="3672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Silikat Lage wird erzeugt um Widerstand zu senken</a:t>
            </a:r>
            <a:endParaRPr lang="de-DE" dirty="0"/>
          </a:p>
        </p:txBody>
      </p:sp>
      <p:cxnSp>
        <p:nvCxnSpPr>
          <p:cNvPr id="19" name="Gerade Verbindung mit Pfeil 18"/>
          <p:cNvCxnSpPr/>
          <p:nvPr/>
        </p:nvCxnSpPr>
        <p:spPr bwMode="auto">
          <a:xfrm flipH="1" flipV="1">
            <a:off x="4648200" y="5791200"/>
            <a:ext cx="457200" cy="533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mit Pfeil 29"/>
          <p:cNvCxnSpPr>
            <a:endCxn id="10" idx="2"/>
          </p:cNvCxnSpPr>
          <p:nvPr/>
        </p:nvCxnSpPr>
        <p:spPr bwMode="auto">
          <a:xfrm flipV="1">
            <a:off x="7239000" y="5791200"/>
            <a:ext cx="114300" cy="609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extfeld 54"/>
          <p:cNvSpPr txBox="1"/>
          <p:nvPr/>
        </p:nvSpPr>
        <p:spPr>
          <a:xfrm>
            <a:off x="1600200" y="4495800"/>
            <a:ext cx="26645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Silikat-Erzeugung wird hier blockiert </a:t>
            </a:r>
            <a:endParaRPr lang="de-DE" dirty="0"/>
          </a:p>
        </p:txBody>
      </p:sp>
      <p:cxnSp>
        <p:nvCxnSpPr>
          <p:cNvPr id="35" name="Gerade Verbindung mit Pfeil 34"/>
          <p:cNvCxnSpPr/>
          <p:nvPr/>
        </p:nvCxnSpPr>
        <p:spPr bwMode="auto">
          <a:xfrm>
            <a:off x="3962400" y="4800600"/>
            <a:ext cx="457200" cy="990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Gerade Verbindung mit Pfeil 57"/>
          <p:cNvCxnSpPr/>
          <p:nvPr/>
        </p:nvCxnSpPr>
        <p:spPr bwMode="auto">
          <a:xfrm flipH="1">
            <a:off x="2057400" y="4800600"/>
            <a:ext cx="533400" cy="990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9661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Bauteile </a:t>
            </a:r>
            <a:r>
              <a:rPr lang="de-DE" dirty="0" smtClean="0"/>
              <a:t>– Poly-Widerstand</a:t>
            </a:r>
            <a:endParaRPr lang="de-DE" b="0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1371600" y="2057400"/>
            <a:ext cx="3810000" cy="3505200"/>
            <a:chOff x="1371600" y="2057400"/>
            <a:chExt cx="3810000" cy="3505200"/>
          </a:xfrm>
        </p:grpSpPr>
        <p:sp>
          <p:nvSpPr>
            <p:cNvPr id="56" name="Rechteck 55"/>
            <p:cNvSpPr/>
            <p:nvPr/>
          </p:nvSpPr>
          <p:spPr bwMode="auto">
            <a:xfrm>
              <a:off x="4648200" y="3352800"/>
              <a:ext cx="533400" cy="5334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7" name="Rechteck 46"/>
            <p:cNvSpPr/>
            <p:nvPr/>
          </p:nvSpPr>
          <p:spPr bwMode="auto">
            <a:xfrm>
              <a:off x="1905000" y="3505200"/>
              <a:ext cx="2743200" cy="228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8" name="Rechteck 47"/>
            <p:cNvSpPr/>
            <p:nvPr/>
          </p:nvSpPr>
          <p:spPr bwMode="auto">
            <a:xfrm>
              <a:off x="4800600" y="3505200"/>
              <a:ext cx="228600" cy="228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9" name="Rechteck 48"/>
            <p:cNvSpPr/>
            <p:nvPr/>
          </p:nvSpPr>
          <p:spPr bwMode="auto">
            <a:xfrm>
              <a:off x="1524000" y="3505200"/>
              <a:ext cx="228600" cy="228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" name="Rechteck 11"/>
            <p:cNvSpPr/>
            <p:nvPr/>
          </p:nvSpPr>
          <p:spPr bwMode="auto">
            <a:xfrm>
              <a:off x="2057400" y="3200400"/>
              <a:ext cx="2438400" cy="2362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5" name="Rechteck 54"/>
            <p:cNvSpPr/>
            <p:nvPr/>
          </p:nvSpPr>
          <p:spPr bwMode="auto">
            <a:xfrm>
              <a:off x="1371600" y="3352800"/>
              <a:ext cx="533400" cy="5334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7" name="Rechteck 56"/>
            <p:cNvSpPr/>
            <p:nvPr/>
          </p:nvSpPr>
          <p:spPr bwMode="auto">
            <a:xfrm>
              <a:off x="1524000" y="3505200"/>
              <a:ext cx="228600" cy="228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8" name="Rechteck 57"/>
            <p:cNvSpPr/>
            <p:nvPr/>
          </p:nvSpPr>
          <p:spPr bwMode="auto">
            <a:xfrm>
              <a:off x="4648200" y="2209800"/>
              <a:ext cx="533400" cy="5334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9" name="Rechteck 58"/>
            <p:cNvSpPr/>
            <p:nvPr/>
          </p:nvSpPr>
          <p:spPr bwMode="auto">
            <a:xfrm>
              <a:off x="1905000" y="2362200"/>
              <a:ext cx="2743200" cy="228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0" name="Rechteck 59"/>
            <p:cNvSpPr/>
            <p:nvPr/>
          </p:nvSpPr>
          <p:spPr bwMode="auto">
            <a:xfrm>
              <a:off x="4800600" y="2362200"/>
              <a:ext cx="228600" cy="228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1" name="Rechteck 60"/>
            <p:cNvSpPr/>
            <p:nvPr/>
          </p:nvSpPr>
          <p:spPr bwMode="auto">
            <a:xfrm>
              <a:off x="1524000" y="2362200"/>
              <a:ext cx="228600" cy="228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2" name="Rechteck 61"/>
            <p:cNvSpPr/>
            <p:nvPr/>
          </p:nvSpPr>
          <p:spPr bwMode="auto">
            <a:xfrm>
              <a:off x="2057400" y="2057400"/>
              <a:ext cx="2438400" cy="838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3" name="Rechteck 62"/>
            <p:cNvSpPr/>
            <p:nvPr/>
          </p:nvSpPr>
          <p:spPr bwMode="auto">
            <a:xfrm>
              <a:off x="1371600" y="2209800"/>
              <a:ext cx="533400" cy="5334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4" name="Rechteck 63"/>
            <p:cNvSpPr/>
            <p:nvPr/>
          </p:nvSpPr>
          <p:spPr bwMode="auto">
            <a:xfrm>
              <a:off x="1524000" y="2362200"/>
              <a:ext cx="228600" cy="228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5" name="Rechteck 64"/>
            <p:cNvSpPr/>
            <p:nvPr/>
          </p:nvSpPr>
          <p:spPr bwMode="auto">
            <a:xfrm>
              <a:off x="4648200" y="4114800"/>
              <a:ext cx="533400" cy="5334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6" name="Rechteck 65"/>
            <p:cNvSpPr/>
            <p:nvPr/>
          </p:nvSpPr>
          <p:spPr bwMode="auto">
            <a:xfrm>
              <a:off x="1905000" y="4267200"/>
              <a:ext cx="2743200" cy="228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7" name="Rechteck 66"/>
            <p:cNvSpPr/>
            <p:nvPr/>
          </p:nvSpPr>
          <p:spPr bwMode="auto">
            <a:xfrm>
              <a:off x="4800600" y="4267200"/>
              <a:ext cx="228600" cy="228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8" name="Rechteck 67"/>
            <p:cNvSpPr/>
            <p:nvPr/>
          </p:nvSpPr>
          <p:spPr bwMode="auto">
            <a:xfrm>
              <a:off x="1524000" y="4267200"/>
              <a:ext cx="228600" cy="228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9" name="Rechteck 68"/>
            <p:cNvSpPr/>
            <p:nvPr/>
          </p:nvSpPr>
          <p:spPr bwMode="auto">
            <a:xfrm>
              <a:off x="1371600" y="4114800"/>
              <a:ext cx="533400" cy="5334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0" name="Rechteck 69"/>
            <p:cNvSpPr/>
            <p:nvPr/>
          </p:nvSpPr>
          <p:spPr bwMode="auto">
            <a:xfrm>
              <a:off x="1524000" y="4267200"/>
              <a:ext cx="228600" cy="228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1" name="Rechteck 70"/>
            <p:cNvSpPr/>
            <p:nvPr/>
          </p:nvSpPr>
          <p:spPr bwMode="auto">
            <a:xfrm>
              <a:off x="4648200" y="4876800"/>
              <a:ext cx="533400" cy="5334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2" name="Rechteck 71"/>
            <p:cNvSpPr/>
            <p:nvPr/>
          </p:nvSpPr>
          <p:spPr bwMode="auto">
            <a:xfrm>
              <a:off x="1905000" y="5029200"/>
              <a:ext cx="2743200" cy="228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8" name="Rechteck 77"/>
            <p:cNvSpPr/>
            <p:nvPr/>
          </p:nvSpPr>
          <p:spPr bwMode="auto">
            <a:xfrm>
              <a:off x="4800600" y="5029200"/>
              <a:ext cx="228600" cy="228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9" name="Rechteck 78"/>
            <p:cNvSpPr/>
            <p:nvPr/>
          </p:nvSpPr>
          <p:spPr bwMode="auto">
            <a:xfrm>
              <a:off x="1524000" y="5029200"/>
              <a:ext cx="228600" cy="228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0" name="Rechteck 79"/>
            <p:cNvSpPr/>
            <p:nvPr/>
          </p:nvSpPr>
          <p:spPr bwMode="auto">
            <a:xfrm>
              <a:off x="1371600" y="4876800"/>
              <a:ext cx="533400" cy="5334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1" name="Rechteck 80"/>
            <p:cNvSpPr/>
            <p:nvPr/>
          </p:nvSpPr>
          <p:spPr bwMode="auto">
            <a:xfrm>
              <a:off x="1524000" y="5029200"/>
              <a:ext cx="228600" cy="228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" name="Rechteck 8"/>
            <p:cNvSpPr/>
            <p:nvPr/>
          </p:nvSpPr>
          <p:spPr bwMode="auto">
            <a:xfrm>
              <a:off x="4724400" y="3429000"/>
              <a:ext cx="381000" cy="1143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2" name="Rechteck 81"/>
            <p:cNvSpPr/>
            <p:nvPr/>
          </p:nvSpPr>
          <p:spPr bwMode="auto">
            <a:xfrm>
              <a:off x="1447800" y="4191000"/>
              <a:ext cx="381000" cy="1143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44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5106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Bauteile </a:t>
            </a:r>
            <a:r>
              <a:rPr lang="de-DE" dirty="0" smtClean="0"/>
              <a:t>– Poly-Widerstand</a:t>
            </a:r>
            <a:endParaRPr lang="de-DE" b="0" dirty="0"/>
          </a:p>
        </p:txBody>
      </p:sp>
      <p:sp>
        <p:nvSpPr>
          <p:cNvPr id="47" name="Rechteck 46"/>
          <p:cNvSpPr/>
          <p:nvPr/>
        </p:nvSpPr>
        <p:spPr bwMode="auto">
          <a:xfrm>
            <a:off x="1905000" y="3505200"/>
            <a:ext cx="23622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9" name="Rechteck 48"/>
          <p:cNvSpPr/>
          <p:nvPr/>
        </p:nvSpPr>
        <p:spPr bwMode="auto">
          <a:xfrm>
            <a:off x="1524000" y="3505200"/>
            <a:ext cx="228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2057400" y="3200400"/>
            <a:ext cx="2438400" cy="2667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5" name="Rechteck 54"/>
          <p:cNvSpPr/>
          <p:nvPr/>
        </p:nvSpPr>
        <p:spPr bwMode="auto">
          <a:xfrm>
            <a:off x="1371600" y="3352800"/>
            <a:ext cx="5334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7" name="Rechteck 56"/>
          <p:cNvSpPr/>
          <p:nvPr/>
        </p:nvSpPr>
        <p:spPr bwMode="auto">
          <a:xfrm>
            <a:off x="1524000" y="3505200"/>
            <a:ext cx="228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8" name="Rechteck 57"/>
          <p:cNvSpPr/>
          <p:nvPr/>
        </p:nvSpPr>
        <p:spPr bwMode="auto">
          <a:xfrm>
            <a:off x="4648200" y="2209800"/>
            <a:ext cx="5334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9" name="Rechteck 58"/>
          <p:cNvSpPr/>
          <p:nvPr/>
        </p:nvSpPr>
        <p:spPr bwMode="auto">
          <a:xfrm>
            <a:off x="1905000" y="2362200"/>
            <a:ext cx="27432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0" name="Rechteck 59"/>
          <p:cNvSpPr/>
          <p:nvPr/>
        </p:nvSpPr>
        <p:spPr bwMode="auto">
          <a:xfrm>
            <a:off x="4800600" y="2362200"/>
            <a:ext cx="228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1" name="Rechteck 60"/>
          <p:cNvSpPr/>
          <p:nvPr/>
        </p:nvSpPr>
        <p:spPr bwMode="auto">
          <a:xfrm>
            <a:off x="1524000" y="2362200"/>
            <a:ext cx="228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2" name="Rechteck 61"/>
          <p:cNvSpPr/>
          <p:nvPr/>
        </p:nvSpPr>
        <p:spPr bwMode="auto">
          <a:xfrm>
            <a:off x="2057400" y="2057400"/>
            <a:ext cx="2438400" cy="838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3" name="Rechteck 62"/>
          <p:cNvSpPr/>
          <p:nvPr/>
        </p:nvSpPr>
        <p:spPr bwMode="auto">
          <a:xfrm>
            <a:off x="1371600" y="2209800"/>
            <a:ext cx="5334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4" name="Rechteck 63"/>
          <p:cNvSpPr/>
          <p:nvPr/>
        </p:nvSpPr>
        <p:spPr bwMode="auto">
          <a:xfrm>
            <a:off x="1524000" y="2362200"/>
            <a:ext cx="228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6" name="Rechteck 65"/>
          <p:cNvSpPr/>
          <p:nvPr/>
        </p:nvSpPr>
        <p:spPr bwMode="auto">
          <a:xfrm>
            <a:off x="2362200" y="41910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1" name="Rechteck 70"/>
          <p:cNvSpPr/>
          <p:nvPr/>
        </p:nvSpPr>
        <p:spPr bwMode="auto">
          <a:xfrm>
            <a:off x="4648200" y="5181600"/>
            <a:ext cx="5334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2" name="Rechteck 71"/>
          <p:cNvSpPr/>
          <p:nvPr/>
        </p:nvSpPr>
        <p:spPr bwMode="auto">
          <a:xfrm>
            <a:off x="2362200" y="4419600"/>
            <a:ext cx="19050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8" name="Rechteck 77"/>
          <p:cNvSpPr/>
          <p:nvPr/>
        </p:nvSpPr>
        <p:spPr bwMode="auto">
          <a:xfrm>
            <a:off x="4800600" y="5334000"/>
            <a:ext cx="228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2362200" y="3962400"/>
            <a:ext cx="19050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4038600" y="37338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4038600" y="46482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" name="Rechteck 35"/>
          <p:cNvSpPr/>
          <p:nvPr/>
        </p:nvSpPr>
        <p:spPr bwMode="auto">
          <a:xfrm>
            <a:off x="2362200" y="4876800"/>
            <a:ext cx="19050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" name="Rechteck 36"/>
          <p:cNvSpPr/>
          <p:nvPr/>
        </p:nvSpPr>
        <p:spPr bwMode="auto">
          <a:xfrm>
            <a:off x="2362200" y="5105400"/>
            <a:ext cx="2286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Rechteck 37"/>
          <p:cNvSpPr/>
          <p:nvPr/>
        </p:nvSpPr>
        <p:spPr bwMode="auto">
          <a:xfrm>
            <a:off x="2362200" y="5334000"/>
            <a:ext cx="22860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45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9160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Bauteile </a:t>
            </a:r>
            <a:r>
              <a:rPr lang="de-DE" dirty="0" smtClean="0"/>
              <a:t>– Poly-Widerstand</a:t>
            </a:r>
            <a:endParaRPr lang="de-DE" b="0" dirty="0"/>
          </a:p>
        </p:txBody>
      </p:sp>
      <p:cxnSp>
        <p:nvCxnSpPr>
          <p:cNvPr id="4" name="Gerade Verbindung 3"/>
          <p:cNvCxnSpPr/>
          <p:nvPr/>
        </p:nvCxnSpPr>
        <p:spPr bwMode="auto">
          <a:xfrm>
            <a:off x="1219200" y="6248400"/>
            <a:ext cx="5181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echteck 4"/>
          <p:cNvSpPr/>
          <p:nvPr/>
        </p:nvSpPr>
        <p:spPr bwMode="auto">
          <a:xfrm>
            <a:off x="1371600" y="5791200"/>
            <a:ext cx="38100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1524000" y="5181600"/>
            <a:ext cx="2286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4800600" y="5181600"/>
            <a:ext cx="2286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8" name="Gerade Verbindung 27"/>
          <p:cNvCxnSpPr/>
          <p:nvPr/>
        </p:nvCxnSpPr>
        <p:spPr bwMode="auto">
          <a:xfrm>
            <a:off x="1219200" y="5943600"/>
            <a:ext cx="5181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hteck 23"/>
          <p:cNvSpPr/>
          <p:nvPr/>
        </p:nvSpPr>
        <p:spPr bwMode="auto">
          <a:xfrm>
            <a:off x="4572000" y="4953000"/>
            <a:ext cx="990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990600" y="4953000"/>
            <a:ext cx="9144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2362200" y="548640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</a:t>
            </a:r>
            <a:endParaRPr lang="de-DE" dirty="0"/>
          </a:p>
        </p:txBody>
      </p:sp>
      <p:sp>
        <p:nvSpPr>
          <p:cNvPr id="74" name="Textfeld 73"/>
          <p:cNvSpPr txBox="1"/>
          <p:nvPr/>
        </p:nvSpPr>
        <p:spPr>
          <a:xfrm>
            <a:off x="4435688" y="5257800"/>
            <a:ext cx="415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CO</a:t>
            </a:r>
            <a:endParaRPr lang="de-DE" dirty="0"/>
          </a:p>
        </p:txBody>
      </p:sp>
      <p:sp>
        <p:nvSpPr>
          <p:cNvPr id="75" name="Textfeld 74"/>
          <p:cNvSpPr txBox="1"/>
          <p:nvPr/>
        </p:nvSpPr>
        <p:spPr>
          <a:xfrm>
            <a:off x="4809416" y="4676001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M1</a:t>
            </a:r>
            <a:endParaRPr lang="de-DE" dirty="0"/>
          </a:p>
        </p:txBody>
      </p:sp>
      <p:sp>
        <p:nvSpPr>
          <p:cNvPr id="39" name="Rechteck 38"/>
          <p:cNvSpPr/>
          <p:nvPr/>
        </p:nvSpPr>
        <p:spPr bwMode="auto">
          <a:xfrm>
            <a:off x="4419600" y="5715000"/>
            <a:ext cx="762000" cy="76200"/>
          </a:xfrm>
          <a:prstGeom prst="rect">
            <a:avLst/>
          </a:prstGeom>
          <a:pattFill prst="dkUpDiag">
            <a:fgClr>
              <a:srgbClr val="002060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Rechteck 39"/>
          <p:cNvSpPr/>
          <p:nvPr/>
        </p:nvSpPr>
        <p:spPr bwMode="auto">
          <a:xfrm>
            <a:off x="1371600" y="5715000"/>
            <a:ext cx="685800" cy="76200"/>
          </a:xfrm>
          <a:prstGeom prst="rect">
            <a:avLst/>
          </a:prstGeom>
          <a:pattFill prst="dkUpDiag">
            <a:fgClr>
              <a:srgbClr val="002060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30" name="Gruppieren 29"/>
          <p:cNvGrpSpPr/>
          <p:nvPr/>
        </p:nvGrpSpPr>
        <p:grpSpPr>
          <a:xfrm>
            <a:off x="3048000" y="5943600"/>
            <a:ext cx="457200" cy="381000"/>
            <a:chOff x="3048000" y="5943600"/>
            <a:chExt cx="457200" cy="381000"/>
          </a:xfrm>
        </p:grpSpPr>
        <p:cxnSp>
          <p:nvCxnSpPr>
            <p:cNvPr id="15" name="Gerade Verbindung 14"/>
            <p:cNvCxnSpPr>
              <a:stCxn id="5" idx="2"/>
            </p:cNvCxnSpPr>
            <p:nvPr/>
          </p:nvCxnSpPr>
          <p:spPr bwMode="auto">
            <a:xfrm>
              <a:off x="3276600" y="59436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Gerade Verbindung 20"/>
            <p:cNvCxnSpPr/>
            <p:nvPr/>
          </p:nvCxnSpPr>
          <p:spPr bwMode="auto">
            <a:xfrm>
              <a:off x="3048000" y="60960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54"/>
            <p:cNvCxnSpPr/>
            <p:nvPr/>
          </p:nvCxnSpPr>
          <p:spPr bwMode="auto">
            <a:xfrm>
              <a:off x="3048000" y="61722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/>
          </p:nvCxnSpPr>
          <p:spPr bwMode="auto">
            <a:xfrm>
              <a:off x="3276600" y="61722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" name="Gruppieren 24"/>
          <p:cNvGrpSpPr/>
          <p:nvPr/>
        </p:nvGrpSpPr>
        <p:grpSpPr>
          <a:xfrm rot="16200000">
            <a:off x="2705100" y="3924300"/>
            <a:ext cx="152400" cy="990600"/>
            <a:chOff x="3200400" y="3581400"/>
            <a:chExt cx="152400" cy="990600"/>
          </a:xfrm>
        </p:grpSpPr>
        <p:cxnSp>
          <p:nvCxnSpPr>
            <p:cNvPr id="57" name="Gerade Verbindung 56"/>
            <p:cNvCxnSpPr/>
            <p:nvPr/>
          </p:nvCxnSpPr>
          <p:spPr bwMode="auto">
            <a:xfrm>
              <a:off x="3276600" y="4267200"/>
              <a:ext cx="1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9" name="Rechteck 58"/>
            <p:cNvSpPr/>
            <p:nvPr/>
          </p:nvSpPr>
          <p:spPr bwMode="auto">
            <a:xfrm>
              <a:off x="3200400" y="3886200"/>
              <a:ext cx="1524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60" name="Gerade Verbindung 59"/>
            <p:cNvCxnSpPr/>
            <p:nvPr/>
          </p:nvCxnSpPr>
          <p:spPr bwMode="auto">
            <a:xfrm>
              <a:off x="3276600" y="3581400"/>
              <a:ext cx="1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1" name="Gruppieren 60"/>
          <p:cNvGrpSpPr/>
          <p:nvPr/>
        </p:nvGrpSpPr>
        <p:grpSpPr>
          <a:xfrm>
            <a:off x="3048000" y="4419600"/>
            <a:ext cx="457200" cy="381000"/>
            <a:chOff x="3048000" y="5943600"/>
            <a:chExt cx="457200" cy="381000"/>
          </a:xfrm>
        </p:grpSpPr>
        <p:cxnSp>
          <p:nvCxnSpPr>
            <p:cNvPr id="62" name="Gerade Verbindung 61"/>
            <p:cNvCxnSpPr/>
            <p:nvPr/>
          </p:nvCxnSpPr>
          <p:spPr bwMode="auto">
            <a:xfrm>
              <a:off x="3276600" y="59436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62"/>
            <p:cNvCxnSpPr/>
            <p:nvPr/>
          </p:nvCxnSpPr>
          <p:spPr bwMode="auto">
            <a:xfrm>
              <a:off x="3048000" y="60960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63"/>
            <p:cNvCxnSpPr/>
            <p:nvPr/>
          </p:nvCxnSpPr>
          <p:spPr bwMode="auto">
            <a:xfrm>
              <a:off x="3048000" y="61722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64"/>
            <p:cNvCxnSpPr/>
            <p:nvPr/>
          </p:nvCxnSpPr>
          <p:spPr bwMode="auto">
            <a:xfrm>
              <a:off x="3276600" y="61722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6" name="Gruppieren 65"/>
          <p:cNvGrpSpPr/>
          <p:nvPr/>
        </p:nvGrpSpPr>
        <p:grpSpPr>
          <a:xfrm rot="16200000">
            <a:off x="3695700" y="3924300"/>
            <a:ext cx="152400" cy="990600"/>
            <a:chOff x="3200400" y="3581400"/>
            <a:chExt cx="152400" cy="990600"/>
          </a:xfrm>
        </p:grpSpPr>
        <p:cxnSp>
          <p:nvCxnSpPr>
            <p:cNvPr id="67" name="Gerade Verbindung 66"/>
            <p:cNvCxnSpPr/>
            <p:nvPr/>
          </p:nvCxnSpPr>
          <p:spPr bwMode="auto">
            <a:xfrm>
              <a:off x="3276600" y="4267200"/>
              <a:ext cx="1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8" name="Rechteck 67"/>
            <p:cNvSpPr/>
            <p:nvPr/>
          </p:nvSpPr>
          <p:spPr bwMode="auto">
            <a:xfrm>
              <a:off x="3200400" y="3886200"/>
              <a:ext cx="1524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69" name="Gerade Verbindung 68"/>
            <p:cNvCxnSpPr/>
            <p:nvPr/>
          </p:nvCxnSpPr>
          <p:spPr bwMode="auto">
            <a:xfrm>
              <a:off x="3276600" y="3581400"/>
              <a:ext cx="1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1" name="Textfeld 30"/>
          <p:cNvSpPr txBox="1"/>
          <p:nvPr/>
        </p:nvSpPr>
        <p:spPr>
          <a:xfrm>
            <a:off x="3276600" y="47244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Substrat</a:t>
            </a:r>
            <a:endParaRPr lang="de-DE" dirty="0"/>
          </a:p>
        </p:txBody>
      </p:sp>
      <p:sp>
        <p:nvSpPr>
          <p:cNvPr id="70" name="Textfeld 69"/>
          <p:cNvSpPr txBox="1"/>
          <p:nvPr/>
        </p:nvSpPr>
        <p:spPr>
          <a:xfrm>
            <a:off x="2063640" y="4114800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</a:t>
            </a:r>
            <a:endParaRPr lang="de-DE" dirty="0"/>
          </a:p>
        </p:txBody>
      </p:sp>
      <p:sp>
        <p:nvSpPr>
          <p:cNvPr id="71" name="Textfeld 70"/>
          <p:cNvSpPr txBox="1"/>
          <p:nvPr/>
        </p:nvSpPr>
        <p:spPr>
          <a:xfrm>
            <a:off x="4114800" y="4114800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46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4342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eck 42"/>
          <p:cNvSpPr/>
          <p:nvPr/>
        </p:nvSpPr>
        <p:spPr bwMode="auto">
          <a:xfrm>
            <a:off x="1600200" y="1676400"/>
            <a:ext cx="3581400" cy="27432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Bauteile </a:t>
            </a:r>
            <a:r>
              <a:rPr lang="de-DE" dirty="0" smtClean="0"/>
              <a:t>– Kondensator</a:t>
            </a:r>
            <a:endParaRPr lang="de-DE" b="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 smtClean="0"/>
              <a:t>Poly-</a:t>
            </a:r>
            <a:r>
              <a:rPr lang="de-DE" dirty="0" err="1" smtClean="0"/>
              <a:t>Poly</a:t>
            </a:r>
            <a:r>
              <a:rPr lang="de-DE" dirty="0" smtClean="0"/>
              <a:t> Kondensator</a:t>
            </a:r>
            <a:endParaRPr lang="de-DE" dirty="0"/>
          </a:p>
        </p:txBody>
      </p:sp>
      <p:cxnSp>
        <p:nvCxnSpPr>
          <p:cNvPr id="4" name="Gerade Verbindung 3"/>
          <p:cNvCxnSpPr/>
          <p:nvPr/>
        </p:nvCxnSpPr>
        <p:spPr bwMode="auto">
          <a:xfrm>
            <a:off x="1219200" y="6248400"/>
            <a:ext cx="5181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hteck 5"/>
          <p:cNvSpPr/>
          <p:nvPr/>
        </p:nvSpPr>
        <p:spPr bwMode="auto">
          <a:xfrm>
            <a:off x="2133600" y="5181600"/>
            <a:ext cx="2286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4800600" y="5181600"/>
            <a:ext cx="2286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8" name="Gerade Verbindung 27"/>
          <p:cNvCxnSpPr/>
          <p:nvPr/>
        </p:nvCxnSpPr>
        <p:spPr bwMode="auto">
          <a:xfrm>
            <a:off x="1219200" y="5943600"/>
            <a:ext cx="5181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hteck 23"/>
          <p:cNvSpPr/>
          <p:nvPr/>
        </p:nvSpPr>
        <p:spPr bwMode="auto">
          <a:xfrm>
            <a:off x="4572000" y="4953000"/>
            <a:ext cx="990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32" name="Rechteck 31"/>
          <p:cNvSpPr/>
          <p:nvPr/>
        </p:nvSpPr>
        <p:spPr bwMode="auto">
          <a:xfrm>
            <a:off x="1676400" y="4953000"/>
            <a:ext cx="9144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74" name="Textfeld 73"/>
          <p:cNvSpPr txBox="1"/>
          <p:nvPr/>
        </p:nvSpPr>
        <p:spPr>
          <a:xfrm>
            <a:off x="4994701" y="5257800"/>
            <a:ext cx="415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CO</a:t>
            </a:r>
            <a:endParaRPr lang="de-DE" dirty="0"/>
          </a:p>
        </p:txBody>
      </p:sp>
      <p:sp>
        <p:nvSpPr>
          <p:cNvPr id="75" name="Textfeld 74"/>
          <p:cNvSpPr txBox="1"/>
          <p:nvPr/>
        </p:nvSpPr>
        <p:spPr>
          <a:xfrm>
            <a:off x="4809416" y="4676001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M1</a:t>
            </a:r>
            <a:endParaRPr lang="de-DE" dirty="0"/>
          </a:p>
        </p:txBody>
      </p:sp>
      <p:sp>
        <p:nvSpPr>
          <p:cNvPr id="37" name="Rechteck 36"/>
          <p:cNvSpPr/>
          <p:nvPr/>
        </p:nvSpPr>
        <p:spPr bwMode="auto">
          <a:xfrm>
            <a:off x="1981200" y="5562600"/>
            <a:ext cx="2438400" cy="152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1676400" y="4676001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M1</a:t>
            </a:r>
            <a:endParaRPr lang="de-DE" dirty="0"/>
          </a:p>
        </p:txBody>
      </p:sp>
      <p:sp>
        <p:nvSpPr>
          <p:cNvPr id="42" name="Rechteck 41"/>
          <p:cNvSpPr/>
          <p:nvPr/>
        </p:nvSpPr>
        <p:spPr bwMode="auto">
          <a:xfrm>
            <a:off x="1981200" y="1981200"/>
            <a:ext cx="2438400" cy="2133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" name="Rechteck 43"/>
          <p:cNvSpPr/>
          <p:nvPr/>
        </p:nvSpPr>
        <p:spPr bwMode="auto">
          <a:xfrm>
            <a:off x="1752600" y="5791200"/>
            <a:ext cx="34290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4724400" y="3886200"/>
            <a:ext cx="228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Rechteck 44"/>
          <p:cNvSpPr/>
          <p:nvPr/>
        </p:nvSpPr>
        <p:spPr bwMode="auto">
          <a:xfrm>
            <a:off x="4724400" y="3505200"/>
            <a:ext cx="228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6" name="Rechteck 45"/>
          <p:cNvSpPr/>
          <p:nvPr/>
        </p:nvSpPr>
        <p:spPr bwMode="auto">
          <a:xfrm>
            <a:off x="4724400" y="3124200"/>
            <a:ext cx="228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" name="Rechteck 46"/>
          <p:cNvSpPr/>
          <p:nvPr/>
        </p:nvSpPr>
        <p:spPr bwMode="auto">
          <a:xfrm>
            <a:off x="4724400" y="2743200"/>
            <a:ext cx="228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8" name="Rechteck 47"/>
          <p:cNvSpPr/>
          <p:nvPr/>
        </p:nvSpPr>
        <p:spPr bwMode="auto">
          <a:xfrm>
            <a:off x="4724400" y="2362200"/>
            <a:ext cx="228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9" name="Rechteck 48"/>
          <p:cNvSpPr/>
          <p:nvPr/>
        </p:nvSpPr>
        <p:spPr bwMode="auto">
          <a:xfrm>
            <a:off x="4724400" y="1981200"/>
            <a:ext cx="228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1" name="Rechteck 50"/>
          <p:cNvSpPr/>
          <p:nvPr/>
        </p:nvSpPr>
        <p:spPr bwMode="auto">
          <a:xfrm>
            <a:off x="2209800" y="3505200"/>
            <a:ext cx="228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" name="Rechteck 51"/>
          <p:cNvSpPr/>
          <p:nvPr/>
        </p:nvSpPr>
        <p:spPr bwMode="auto">
          <a:xfrm>
            <a:off x="2209800" y="3124200"/>
            <a:ext cx="228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3" name="Rechteck 52"/>
          <p:cNvSpPr/>
          <p:nvPr/>
        </p:nvSpPr>
        <p:spPr bwMode="auto">
          <a:xfrm>
            <a:off x="2209800" y="2743200"/>
            <a:ext cx="228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4" name="Rechteck 53"/>
          <p:cNvSpPr/>
          <p:nvPr/>
        </p:nvSpPr>
        <p:spPr bwMode="auto">
          <a:xfrm>
            <a:off x="2209800" y="2362200"/>
            <a:ext cx="228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4648200" y="1905000"/>
            <a:ext cx="381000" cy="2286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2" name="Rechteck 71"/>
          <p:cNvSpPr/>
          <p:nvPr/>
        </p:nvSpPr>
        <p:spPr bwMode="auto">
          <a:xfrm>
            <a:off x="2133600" y="1905000"/>
            <a:ext cx="381000" cy="2286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1066800" y="5486400"/>
            <a:ext cx="609600" cy="533400"/>
            <a:chOff x="5943600" y="3581400"/>
            <a:chExt cx="609600" cy="533400"/>
          </a:xfrm>
        </p:grpSpPr>
        <p:cxnSp>
          <p:nvCxnSpPr>
            <p:cNvPr id="9" name="Gerade Verbindung 8"/>
            <p:cNvCxnSpPr/>
            <p:nvPr/>
          </p:nvCxnSpPr>
          <p:spPr bwMode="auto">
            <a:xfrm>
              <a:off x="6248400" y="3581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Gerade Verbindung 11"/>
            <p:cNvCxnSpPr/>
            <p:nvPr/>
          </p:nvCxnSpPr>
          <p:spPr bwMode="auto">
            <a:xfrm flipH="1">
              <a:off x="5943600" y="3810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/>
          </p:nvCxnSpPr>
          <p:spPr bwMode="auto">
            <a:xfrm flipH="1">
              <a:off x="5943600" y="38862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/>
          </p:nvCxnSpPr>
          <p:spPr bwMode="auto">
            <a:xfrm>
              <a:off x="6248400" y="38862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7" name="Gerade Verbindung 76"/>
          <p:cNvCxnSpPr/>
          <p:nvPr/>
        </p:nvCxnSpPr>
        <p:spPr bwMode="auto">
          <a:xfrm>
            <a:off x="8153400" y="44958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Gerade Verbindung 77"/>
          <p:cNvCxnSpPr/>
          <p:nvPr/>
        </p:nvCxnSpPr>
        <p:spPr bwMode="auto">
          <a:xfrm flipH="1">
            <a:off x="7848600" y="47244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Gerade Verbindung 78"/>
          <p:cNvCxnSpPr/>
          <p:nvPr/>
        </p:nvCxnSpPr>
        <p:spPr bwMode="auto">
          <a:xfrm flipH="1">
            <a:off x="7848600" y="48006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Gerade Verbindung 79"/>
          <p:cNvCxnSpPr/>
          <p:nvPr/>
        </p:nvCxnSpPr>
        <p:spPr bwMode="auto">
          <a:xfrm>
            <a:off x="8153400" y="4800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1" name="Gruppieren 80"/>
          <p:cNvGrpSpPr/>
          <p:nvPr/>
        </p:nvGrpSpPr>
        <p:grpSpPr>
          <a:xfrm>
            <a:off x="3200400" y="5867400"/>
            <a:ext cx="152400" cy="533400"/>
            <a:chOff x="5943600" y="3581400"/>
            <a:chExt cx="609600" cy="533400"/>
          </a:xfrm>
        </p:grpSpPr>
        <p:cxnSp>
          <p:nvCxnSpPr>
            <p:cNvPr id="82" name="Gerade Verbindung 81"/>
            <p:cNvCxnSpPr/>
            <p:nvPr/>
          </p:nvCxnSpPr>
          <p:spPr bwMode="auto">
            <a:xfrm>
              <a:off x="6248400" y="3581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82"/>
            <p:cNvCxnSpPr/>
            <p:nvPr/>
          </p:nvCxnSpPr>
          <p:spPr bwMode="auto">
            <a:xfrm flipH="1">
              <a:off x="5943600" y="3810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83"/>
            <p:cNvCxnSpPr/>
            <p:nvPr/>
          </p:nvCxnSpPr>
          <p:spPr bwMode="auto">
            <a:xfrm flipH="1">
              <a:off x="5943600" y="38862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84"/>
            <p:cNvCxnSpPr/>
            <p:nvPr/>
          </p:nvCxnSpPr>
          <p:spPr bwMode="auto">
            <a:xfrm>
              <a:off x="6248400" y="38862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6" name="Gerade Verbindung 15"/>
          <p:cNvCxnSpPr/>
          <p:nvPr/>
        </p:nvCxnSpPr>
        <p:spPr bwMode="auto">
          <a:xfrm flipH="1">
            <a:off x="7162800" y="4495800"/>
            <a:ext cx="990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feld 16"/>
          <p:cNvSpPr txBox="1"/>
          <p:nvPr/>
        </p:nvSpPr>
        <p:spPr>
          <a:xfrm>
            <a:off x="7315200" y="4267200"/>
            <a:ext cx="287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</a:t>
            </a:r>
            <a:endParaRPr lang="de-DE" dirty="0"/>
          </a:p>
        </p:txBody>
      </p:sp>
      <p:cxnSp>
        <p:nvCxnSpPr>
          <p:cNvPr id="86" name="Gerade Verbindung 85"/>
          <p:cNvCxnSpPr/>
          <p:nvPr/>
        </p:nvCxnSpPr>
        <p:spPr bwMode="auto">
          <a:xfrm flipH="1">
            <a:off x="7162800" y="5029200"/>
            <a:ext cx="990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feld 86"/>
          <p:cNvSpPr txBox="1"/>
          <p:nvPr/>
        </p:nvSpPr>
        <p:spPr>
          <a:xfrm>
            <a:off x="7315200" y="4724400"/>
            <a:ext cx="287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</a:t>
            </a:r>
            <a:endParaRPr lang="de-DE" dirty="0"/>
          </a:p>
        </p:txBody>
      </p:sp>
      <p:grpSp>
        <p:nvGrpSpPr>
          <p:cNvPr id="88" name="Gruppieren 87"/>
          <p:cNvGrpSpPr/>
          <p:nvPr/>
        </p:nvGrpSpPr>
        <p:grpSpPr>
          <a:xfrm>
            <a:off x="8077200" y="5029200"/>
            <a:ext cx="152400" cy="533400"/>
            <a:chOff x="5943600" y="3581400"/>
            <a:chExt cx="609600" cy="533400"/>
          </a:xfrm>
        </p:grpSpPr>
        <p:cxnSp>
          <p:nvCxnSpPr>
            <p:cNvPr id="89" name="Gerade Verbindung 88"/>
            <p:cNvCxnSpPr/>
            <p:nvPr/>
          </p:nvCxnSpPr>
          <p:spPr bwMode="auto">
            <a:xfrm>
              <a:off x="6248400" y="3581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Gerade Verbindung 89"/>
            <p:cNvCxnSpPr/>
            <p:nvPr/>
          </p:nvCxnSpPr>
          <p:spPr bwMode="auto">
            <a:xfrm flipH="1">
              <a:off x="5943600" y="3810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Gerade Verbindung 90"/>
            <p:cNvCxnSpPr/>
            <p:nvPr/>
          </p:nvCxnSpPr>
          <p:spPr bwMode="auto">
            <a:xfrm flipH="1">
              <a:off x="5943600" y="38862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Gerade Verbindung 91"/>
            <p:cNvCxnSpPr/>
            <p:nvPr/>
          </p:nvCxnSpPr>
          <p:spPr bwMode="auto">
            <a:xfrm>
              <a:off x="6248400" y="38862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93" name="Gerade Verbindung 92"/>
          <p:cNvCxnSpPr/>
          <p:nvPr/>
        </p:nvCxnSpPr>
        <p:spPr bwMode="auto">
          <a:xfrm flipH="1">
            <a:off x="7162800" y="5562600"/>
            <a:ext cx="990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" name="Textfeld 93"/>
          <p:cNvSpPr txBox="1"/>
          <p:nvPr/>
        </p:nvSpPr>
        <p:spPr>
          <a:xfrm>
            <a:off x="7080362" y="52578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Substrat</a:t>
            </a:r>
            <a:endParaRPr lang="de-DE" dirty="0"/>
          </a:p>
        </p:txBody>
      </p:sp>
      <p:sp>
        <p:nvSpPr>
          <p:cNvPr id="95" name="Textfeld 94"/>
          <p:cNvSpPr txBox="1"/>
          <p:nvPr/>
        </p:nvSpPr>
        <p:spPr>
          <a:xfrm>
            <a:off x="3352916" y="5181600"/>
            <a:ext cx="9412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~1 </a:t>
            </a:r>
            <a:r>
              <a:rPr lang="de-DE" dirty="0" err="1" smtClean="0"/>
              <a:t>fF</a:t>
            </a:r>
            <a:r>
              <a:rPr lang="de-DE" dirty="0" smtClean="0"/>
              <a:t> / um</a:t>
            </a:r>
            <a:r>
              <a:rPr lang="de-DE" baseline="30000" dirty="0" smtClean="0"/>
              <a:t>2</a:t>
            </a:r>
            <a:endParaRPr lang="de-DE" baseline="30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47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8611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Bauteile </a:t>
            </a:r>
            <a:r>
              <a:rPr lang="de-DE" dirty="0" smtClean="0"/>
              <a:t>– Kondensator</a:t>
            </a:r>
            <a:endParaRPr lang="de-DE" b="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 err="1" smtClean="0"/>
              <a:t>Metal-Metal</a:t>
            </a:r>
            <a:r>
              <a:rPr lang="de-DE" dirty="0" smtClean="0"/>
              <a:t> Kondensator</a:t>
            </a:r>
            <a:endParaRPr lang="de-DE" dirty="0"/>
          </a:p>
        </p:txBody>
      </p:sp>
      <p:sp>
        <p:nvSpPr>
          <p:cNvPr id="32" name="Rechteck 31"/>
          <p:cNvSpPr/>
          <p:nvPr/>
        </p:nvSpPr>
        <p:spPr bwMode="auto">
          <a:xfrm>
            <a:off x="1676400" y="4953000"/>
            <a:ext cx="9144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M1</a:t>
            </a:r>
          </a:p>
        </p:txBody>
      </p:sp>
      <p:cxnSp>
        <p:nvCxnSpPr>
          <p:cNvPr id="77" name="Gerade Verbindung 76"/>
          <p:cNvCxnSpPr/>
          <p:nvPr/>
        </p:nvCxnSpPr>
        <p:spPr bwMode="auto">
          <a:xfrm>
            <a:off x="7848600" y="1752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Gerade Verbindung 77"/>
          <p:cNvCxnSpPr/>
          <p:nvPr/>
        </p:nvCxnSpPr>
        <p:spPr bwMode="auto">
          <a:xfrm flipH="1">
            <a:off x="7543800" y="19812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Gerade Verbindung 78"/>
          <p:cNvCxnSpPr/>
          <p:nvPr/>
        </p:nvCxnSpPr>
        <p:spPr bwMode="auto">
          <a:xfrm flipH="1">
            <a:off x="7543800" y="20574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Gerade Verbindung 79"/>
          <p:cNvCxnSpPr/>
          <p:nvPr/>
        </p:nvCxnSpPr>
        <p:spPr bwMode="auto">
          <a:xfrm>
            <a:off x="7848600" y="20574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 flipH="1">
            <a:off x="6858000" y="1752600"/>
            <a:ext cx="990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feld 16"/>
          <p:cNvSpPr txBox="1"/>
          <p:nvPr/>
        </p:nvSpPr>
        <p:spPr>
          <a:xfrm>
            <a:off x="7010400" y="1524000"/>
            <a:ext cx="287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</a:t>
            </a:r>
            <a:endParaRPr lang="de-DE" dirty="0"/>
          </a:p>
        </p:txBody>
      </p:sp>
      <p:cxnSp>
        <p:nvCxnSpPr>
          <p:cNvPr id="86" name="Gerade Verbindung 85"/>
          <p:cNvCxnSpPr/>
          <p:nvPr/>
        </p:nvCxnSpPr>
        <p:spPr bwMode="auto">
          <a:xfrm flipH="1">
            <a:off x="6858000" y="2286000"/>
            <a:ext cx="990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feld 86"/>
          <p:cNvSpPr txBox="1"/>
          <p:nvPr/>
        </p:nvSpPr>
        <p:spPr>
          <a:xfrm>
            <a:off x="7010400" y="1981200"/>
            <a:ext cx="287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</a:t>
            </a:r>
            <a:endParaRPr lang="de-DE" dirty="0"/>
          </a:p>
        </p:txBody>
      </p:sp>
      <p:grpSp>
        <p:nvGrpSpPr>
          <p:cNvPr id="88" name="Gruppieren 87"/>
          <p:cNvGrpSpPr/>
          <p:nvPr/>
        </p:nvGrpSpPr>
        <p:grpSpPr>
          <a:xfrm>
            <a:off x="7772400" y="2286000"/>
            <a:ext cx="152400" cy="533400"/>
            <a:chOff x="5943600" y="3581400"/>
            <a:chExt cx="609600" cy="533400"/>
          </a:xfrm>
        </p:grpSpPr>
        <p:cxnSp>
          <p:nvCxnSpPr>
            <p:cNvPr id="89" name="Gerade Verbindung 88"/>
            <p:cNvCxnSpPr/>
            <p:nvPr/>
          </p:nvCxnSpPr>
          <p:spPr bwMode="auto">
            <a:xfrm>
              <a:off x="6248400" y="3581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Gerade Verbindung 89"/>
            <p:cNvCxnSpPr/>
            <p:nvPr/>
          </p:nvCxnSpPr>
          <p:spPr bwMode="auto">
            <a:xfrm flipH="1">
              <a:off x="5943600" y="3810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Gerade Verbindung 90"/>
            <p:cNvCxnSpPr/>
            <p:nvPr/>
          </p:nvCxnSpPr>
          <p:spPr bwMode="auto">
            <a:xfrm flipH="1">
              <a:off x="5943600" y="38862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Gerade Verbindung 91"/>
            <p:cNvCxnSpPr/>
            <p:nvPr/>
          </p:nvCxnSpPr>
          <p:spPr bwMode="auto">
            <a:xfrm>
              <a:off x="6248400" y="38862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93" name="Gerade Verbindung 92"/>
          <p:cNvCxnSpPr/>
          <p:nvPr/>
        </p:nvCxnSpPr>
        <p:spPr bwMode="auto">
          <a:xfrm flipH="1">
            <a:off x="6858000" y="2819400"/>
            <a:ext cx="990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" name="Textfeld 93"/>
          <p:cNvSpPr txBox="1"/>
          <p:nvPr/>
        </p:nvSpPr>
        <p:spPr>
          <a:xfrm>
            <a:off x="6849301" y="2514600"/>
            <a:ext cx="609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Shield</a:t>
            </a:r>
            <a:endParaRPr lang="de-DE" dirty="0"/>
          </a:p>
        </p:txBody>
      </p:sp>
      <p:sp>
        <p:nvSpPr>
          <p:cNvPr id="55" name="Rechteck 54"/>
          <p:cNvSpPr/>
          <p:nvPr/>
        </p:nvSpPr>
        <p:spPr bwMode="auto">
          <a:xfrm>
            <a:off x="1676400" y="4419600"/>
            <a:ext cx="9144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M2</a:t>
            </a:r>
          </a:p>
        </p:txBody>
      </p:sp>
      <p:sp>
        <p:nvSpPr>
          <p:cNvPr id="56" name="Rechteck 55"/>
          <p:cNvSpPr/>
          <p:nvPr/>
        </p:nvSpPr>
        <p:spPr bwMode="auto">
          <a:xfrm>
            <a:off x="1676400" y="3886200"/>
            <a:ext cx="9144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M3</a:t>
            </a:r>
          </a:p>
        </p:txBody>
      </p:sp>
      <p:sp>
        <p:nvSpPr>
          <p:cNvPr id="57" name="Rechteck 56"/>
          <p:cNvSpPr/>
          <p:nvPr/>
        </p:nvSpPr>
        <p:spPr bwMode="auto">
          <a:xfrm>
            <a:off x="1676400" y="3200400"/>
            <a:ext cx="9144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M4</a:t>
            </a:r>
          </a:p>
        </p:txBody>
      </p:sp>
      <p:sp>
        <p:nvSpPr>
          <p:cNvPr id="58" name="Rechteck 57"/>
          <p:cNvSpPr/>
          <p:nvPr/>
        </p:nvSpPr>
        <p:spPr bwMode="auto">
          <a:xfrm>
            <a:off x="1676400" y="2438400"/>
            <a:ext cx="37338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Mi</a:t>
            </a:r>
          </a:p>
        </p:txBody>
      </p:sp>
      <p:sp>
        <p:nvSpPr>
          <p:cNvPr id="59" name="Rechteck 58"/>
          <p:cNvSpPr/>
          <p:nvPr/>
        </p:nvSpPr>
        <p:spPr bwMode="auto">
          <a:xfrm>
            <a:off x="1676400" y="1524000"/>
            <a:ext cx="14478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Mj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2590800" y="2209800"/>
            <a:ext cx="2133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2743200" y="1905000"/>
            <a:ext cx="1524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2" name="Rechteck 61"/>
          <p:cNvSpPr/>
          <p:nvPr/>
        </p:nvSpPr>
        <p:spPr bwMode="auto">
          <a:xfrm>
            <a:off x="4953000" y="1905000"/>
            <a:ext cx="152400" cy="533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3" name="Rechteck 62"/>
          <p:cNvSpPr/>
          <p:nvPr/>
        </p:nvSpPr>
        <p:spPr bwMode="auto">
          <a:xfrm>
            <a:off x="4800600" y="1524000"/>
            <a:ext cx="14478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M6</a:t>
            </a:r>
          </a:p>
        </p:txBody>
      </p:sp>
      <p:sp>
        <p:nvSpPr>
          <p:cNvPr id="64" name="Rechteck 63"/>
          <p:cNvSpPr/>
          <p:nvPr/>
        </p:nvSpPr>
        <p:spPr bwMode="auto">
          <a:xfrm>
            <a:off x="4876800" y="3581400"/>
            <a:ext cx="3581400" cy="27432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5" name="Rechteck 64"/>
          <p:cNvSpPr/>
          <p:nvPr/>
        </p:nvSpPr>
        <p:spPr bwMode="auto">
          <a:xfrm>
            <a:off x="5257800" y="3886200"/>
            <a:ext cx="2438400" cy="21336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6" name="Rechteck 65"/>
          <p:cNvSpPr/>
          <p:nvPr/>
        </p:nvSpPr>
        <p:spPr bwMode="auto">
          <a:xfrm>
            <a:off x="8001000" y="5791200"/>
            <a:ext cx="228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7" name="Rechteck 66"/>
          <p:cNvSpPr/>
          <p:nvPr/>
        </p:nvSpPr>
        <p:spPr bwMode="auto">
          <a:xfrm>
            <a:off x="8001000" y="5410200"/>
            <a:ext cx="228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8" name="Rechteck 67"/>
          <p:cNvSpPr/>
          <p:nvPr/>
        </p:nvSpPr>
        <p:spPr bwMode="auto">
          <a:xfrm>
            <a:off x="8001000" y="5029200"/>
            <a:ext cx="228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9" name="Rechteck 68"/>
          <p:cNvSpPr/>
          <p:nvPr/>
        </p:nvSpPr>
        <p:spPr bwMode="auto">
          <a:xfrm>
            <a:off x="8001000" y="4648200"/>
            <a:ext cx="228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0" name="Rechteck 69"/>
          <p:cNvSpPr/>
          <p:nvPr/>
        </p:nvSpPr>
        <p:spPr bwMode="auto">
          <a:xfrm>
            <a:off x="8001000" y="4267200"/>
            <a:ext cx="228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1" name="Rechteck 70"/>
          <p:cNvSpPr/>
          <p:nvPr/>
        </p:nvSpPr>
        <p:spPr bwMode="auto">
          <a:xfrm>
            <a:off x="8001000" y="3886200"/>
            <a:ext cx="228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6" name="Rechteck 95"/>
          <p:cNvSpPr/>
          <p:nvPr/>
        </p:nvSpPr>
        <p:spPr bwMode="auto">
          <a:xfrm>
            <a:off x="5486400" y="5410200"/>
            <a:ext cx="228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7" name="Rechteck 96"/>
          <p:cNvSpPr/>
          <p:nvPr/>
        </p:nvSpPr>
        <p:spPr bwMode="auto">
          <a:xfrm>
            <a:off x="5486400" y="5029200"/>
            <a:ext cx="228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8" name="Rechteck 97"/>
          <p:cNvSpPr/>
          <p:nvPr/>
        </p:nvSpPr>
        <p:spPr bwMode="auto">
          <a:xfrm>
            <a:off x="5486400" y="4648200"/>
            <a:ext cx="228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9" name="Rechteck 98"/>
          <p:cNvSpPr/>
          <p:nvPr/>
        </p:nvSpPr>
        <p:spPr bwMode="auto">
          <a:xfrm>
            <a:off x="5486400" y="4267200"/>
            <a:ext cx="2286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0" name="Rechteck 99"/>
          <p:cNvSpPr/>
          <p:nvPr/>
        </p:nvSpPr>
        <p:spPr bwMode="auto">
          <a:xfrm>
            <a:off x="7924800" y="3810000"/>
            <a:ext cx="990600" cy="2286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1" name="Rechteck 100"/>
          <p:cNvSpPr/>
          <p:nvPr/>
        </p:nvSpPr>
        <p:spPr bwMode="auto">
          <a:xfrm>
            <a:off x="4114800" y="4191000"/>
            <a:ext cx="16764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48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812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hteck 104"/>
          <p:cNvSpPr/>
          <p:nvPr/>
        </p:nvSpPr>
        <p:spPr bwMode="auto">
          <a:xfrm rot="5400000">
            <a:off x="4495800" y="1752600"/>
            <a:ext cx="304800" cy="1219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Bauteile </a:t>
            </a:r>
            <a:r>
              <a:rPr lang="de-DE" dirty="0" smtClean="0"/>
              <a:t>– Induktor</a:t>
            </a:r>
            <a:endParaRPr lang="de-DE" b="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dirty="0" smtClean="0"/>
              <a:t>Induktor</a:t>
            </a:r>
            <a:endParaRPr lang="de-DE" dirty="0"/>
          </a:p>
        </p:txBody>
      </p:sp>
      <p:cxnSp>
        <p:nvCxnSpPr>
          <p:cNvPr id="16" name="Gerade Verbindung 15"/>
          <p:cNvCxnSpPr/>
          <p:nvPr/>
        </p:nvCxnSpPr>
        <p:spPr bwMode="auto">
          <a:xfrm flipH="1">
            <a:off x="6858000" y="1219200"/>
            <a:ext cx="990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feld 16"/>
          <p:cNvSpPr txBox="1"/>
          <p:nvPr/>
        </p:nvSpPr>
        <p:spPr>
          <a:xfrm>
            <a:off x="7010400" y="990600"/>
            <a:ext cx="287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</a:t>
            </a:r>
            <a:endParaRPr lang="de-DE" dirty="0"/>
          </a:p>
        </p:txBody>
      </p:sp>
      <p:cxnSp>
        <p:nvCxnSpPr>
          <p:cNvPr id="86" name="Gerade Verbindung 85"/>
          <p:cNvCxnSpPr/>
          <p:nvPr/>
        </p:nvCxnSpPr>
        <p:spPr bwMode="auto">
          <a:xfrm flipH="1">
            <a:off x="6858000" y="2286000"/>
            <a:ext cx="990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feld 86"/>
          <p:cNvSpPr txBox="1"/>
          <p:nvPr/>
        </p:nvSpPr>
        <p:spPr>
          <a:xfrm>
            <a:off x="7010400" y="1981200"/>
            <a:ext cx="287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</a:t>
            </a:r>
            <a:endParaRPr lang="de-DE" dirty="0"/>
          </a:p>
        </p:txBody>
      </p:sp>
      <p:grpSp>
        <p:nvGrpSpPr>
          <p:cNvPr id="88" name="Gruppieren 87"/>
          <p:cNvGrpSpPr/>
          <p:nvPr/>
        </p:nvGrpSpPr>
        <p:grpSpPr>
          <a:xfrm rot="16200000">
            <a:off x="8039100" y="2019300"/>
            <a:ext cx="152400" cy="533400"/>
            <a:chOff x="5943600" y="3581400"/>
            <a:chExt cx="609600" cy="533400"/>
          </a:xfrm>
        </p:grpSpPr>
        <p:cxnSp>
          <p:nvCxnSpPr>
            <p:cNvPr id="89" name="Gerade Verbindung 88"/>
            <p:cNvCxnSpPr/>
            <p:nvPr/>
          </p:nvCxnSpPr>
          <p:spPr bwMode="auto">
            <a:xfrm>
              <a:off x="6248400" y="3581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Gerade Verbindung 89"/>
            <p:cNvCxnSpPr/>
            <p:nvPr/>
          </p:nvCxnSpPr>
          <p:spPr bwMode="auto">
            <a:xfrm flipH="1">
              <a:off x="5943600" y="3810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Gerade Verbindung 90"/>
            <p:cNvCxnSpPr/>
            <p:nvPr/>
          </p:nvCxnSpPr>
          <p:spPr bwMode="auto">
            <a:xfrm flipH="1">
              <a:off x="5943600" y="38862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Gerade Verbindung 91"/>
            <p:cNvCxnSpPr/>
            <p:nvPr/>
          </p:nvCxnSpPr>
          <p:spPr bwMode="auto">
            <a:xfrm>
              <a:off x="6248400" y="38862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Gruppieren 5"/>
          <p:cNvGrpSpPr/>
          <p:nvPr/>
        </p:nvGrpSpPr>
        <p:grpSpPr>
          <a:xfrm>
            <a:off x="7696200" y="1752600"/>
            <a:ext cx="304800" cy="381000"/>
            <a:chOff x="4953000" y="1524000"/>
            <a:chExt cx="228600" cy="685800"/>
          </a:xfrm>
        </p:grpSpPr>
        <p:grpSp>
          <p:nvGrpSpPr>
            <p:cNvPr id="4" name="Gruppieren 3"/>
            <p:cNvGrpSpPr/>
            <p:nvPr/>
          </p:nvGrpSpPr>
          <p:grpSpPr>
            <a:xfrm>
              <a:off x="4953000" y="1981200"/>
              <a:ext cx="228600" cy="228600"/>
              <a:chOff x="4953000" y="1524000"/>
              <a:chExt cx="228600" cy="228600"/>
            </a:xfrm>
          </p:grpSpPr>
          <p:sp>
            <p:nvSpPr>
              <p:cNvPr id="3" name="Bogen 2"/>
              <p:cNvSpPr/>
              <p:nvPr/>
            </p:nvSpPr>
            <p:spPr bwMode="auto">
              <a:xfrm>
                <a:off x="4953000" y="1524000"/>
                <a:ext cx="228600" cy="22860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Bogen 43"/>
              <p:cNvSpPr/>
              <p:nvPr/>
            </p:nvSpPr>
            <p:spPr bwMode="auto">
              <a:xfrm flipV="1">
                <a:off x="4953000" y="1524000"/>
                <a:ext cx="228600" cy="22860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9" name="Gruppieren 48"/>
            <p:cNvGrpSpPr/>
            <p:nvPr/>
          </p:nvGrpSpPr>
          <p:grpSpPr>
            <a:xfrm>
              <a:off x="4953000" y="1752600"/>
              <a:ext cx="228600" cy="228600"/>
              <a:chOff x="4953000" y="1524000"/>
              <a:chExt cx="228600" cy="228600"/>
            </a:xfrm>
          </p:grpSpPr>
          <p:sp>
            <p:nvSpPr>
              <p:cNvPr id="50" name="Bogen 49"/>
              <p:cNvSpPr/>
              <p:nvPr/>
            </p:nvSpPr>
            <p:spPr bwMode="auto">
              <a:xfrm>
                <a:off x="4953000" y="1524000"/>
                <a:ext cx="228600" cy="22860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51" name="Bogen 50"/>
              <p:cNvSpPr/>
              <p:nvPr/>
            </p:nvSpPr>
            <p:spPr bwMode="auto">
              <a:xfrm flipV="1">
                <a:off x="4953000" y="1524000"/>
                <a:ext cx="228600" cy="22860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52" name="Gruppieren 51"/>
            <p:cNvGrpSpPr/>
            <p:nvPr/>
          </p:nvGrpSpPr>
          <p:grpSpPr>
            <a:xfrm>
              <a:off x="4953000" y="1524000"/>
              <a:ext cx="228600" cy="228600"/>
              <a:chOff x="4953000" y="1524000"/>
              <a:chExt cx="228600" cy="228600"/>
            </a:xfrm>
          </p:grpSpPr>
          <p:sp>
            <p:nvSpPr>
              <p:cNvPr id="53" name="Bogen 52"/>
              <p:cNvSpPr/>
              <p:nvPr/>
            </p:nvSpPr>
            <p:spPr bwMode="auto">
              <a:xfrm>
                <a:off x="4953000" y="1524000"/>
                <a:ext cx="228600" cy="22860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54" name="Bogen 53"/>
              <p:cNvSpPr/>
              <p:nvPr/>
            </p:nvSpPr>
            <p:spPr bwMode="auto">
              <a:xfrm flipV="1">
                <a:off x="4953000" y="1524000"/>
                <a:ext cx="228600" cy="22860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7" name="Rechteck 6"/>
          <p:cNvSpPr/>
          <p:nvPr/>
        </p:nvSpPr>
        <p:spPr bwMode="auto">
          <a:xfrm>
            <a:off x="7772400" y="1371600"/>
            <a:ext cx="1524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" name="Gerade Verbindung 9"/>
          <p:cNvCxnSpPr/>
          <p:nvPr/>
        </p:nvCxnSpPr>
        <p:spPr bwMode="auto">
          <a:xfrm flipV="1">
            <a:off x="7848600" y="16002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Gerade Verbindung 71"/>
          <p:cNvCxnSpPr/>
          <p:nvPr/>
        </p:nvCxnSpPr>
        <p:spPr bwMode="auto">
          <a:xfrm flipV="1">
            <a:off x="7848600" y="21336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Gerade Verbindung 72"/>
          <p:cNvCxnSpPr/>
          <p:nvPr/>
        </p:nvCxnSpPr>
        <p:spPr bwMode="auto">
          <a:xfrm flipV="1">
            <a:off x="7848600" y="12192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4" name="Gruppieren 73"/>
          <p:cNvGrpSpPr/>
          <p:nvPr/>
        </p:nvGrpSpPr>
        <p:grpSpPr>
          <a:xfrm rot="16200000">
            <a:off x="8039100" y="1409700"/>
            <a:ext cx="152400" cy="533400"/>
            <a:chOff x="5943600" y="3581400"/>
            <a:chExt cx="609600" cy="533400"/>
          </a:xfrm>
        </p:grpSpPr>
        <p:cxnSp>
          <p:nvCxnSpPr>
            <p:cNvPr id="75" name="Gerade Verbindung 74"/>
            <p:cNvCxnSpPr/>
            <p:nvPr/>
          </p:nvCxnSpPr>
          <p:spPr bwMode="auto">
            <a:xfrm>
              <a:off x="6248400" y="35814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/>
          </p:nvCxnSpPr>
          <p:spPr bwMode="auto">
            <a:xfrm flipH="1">
              <a:off x="5943600" y="38100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80"/>
            <p:cNvCxnSpPr/>
            <p:nvPr/>
          </p:nvCxnSpPr>
          <p:spPr bwMode="auto">
            <a:xfrm flipH="1">
              <a:off x="5943600" y="3886200"/>
              <a:ext cx="609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81"/>
            <p:cNvCxnSpPr/>
            <p:nvPr/>
          </p:nvCxnSpPr>
          <p:spPr bwMode="auto">
            <a:xfrm>
              <a:off x="6248400" y="38862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" name="Rechteck 14"/>
          <p:cNvSpPr/>
          <p:nvPr/>
        </p:nvSpPr>
        <p:spPr bwMode="auto">
          <a:xfrm>
            <a:off x="1295400" y="1905000"/>
            <a:ext cx="304800" cy="2895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3" name="Rechteck 82"/>
          <p:cNvSpPr/>
          <p:nvPr/>
        </p:nvSpPr>
        <p:spPr bwMode="auto">
          <a:xfrm rot="5400000">
            <a:off x="3390900" y="2705100"/>
            <a:ext cx="304800" cy="3886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4" name="Rechteck 83"/>
          <p:cNvSpPr/>
          <p:nvPr/>
        </p:nvSpPr>
        <p:spPr bwMode="auto">
          <a:xfrm rot="5400000">
            <a:off x="2895600" y="0"/>
            <a:ext cx="304800" cy="3505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5" name="Rechteck 94"/>
          <p:cNvSpPr/>
          <p:nvPr/>
        </p:nvSpPr>
        <p:spPr bwMode="auto">
          <a:xfrm rot="5400000">
            <a:off x="3048000" y="2819400"/>
            <a:ext cx="304800" cy="25908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2" name="Rechteck 101"/>
          <p:cNvSpPr/>
          <p:nvPr/>
        </p:nvSpPr>
        <p:spPr bwMode="auto">
          <a:xfrm>
            <a:off x="1905000" y="2286000"/>
            <a:ext cx="304800" cy="1676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3" name="Rechteck 102"/>
          <p:cNvSpPr/>
          <p:nvPr/>
        </p:nvSpPr>
        <p:spPr bwMode="auto">
          <a:xfrm rot="5400000">
            <a:off x="2971800" y="1066800"/>
            <a:ext cx="304800" cy="2438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4" name="Rechteck 103"/>
          <p:cNvSpPr/>
          <p:nvPr/>
        </p:nvSpPr>
        <p:spPr bwMode="auto">
          <a:xfrm>
            <a:off x="4495800" y="1676400"/>
            <a:ext cx="304800" cy="25908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6" name="Rechteck 105"/>
          <p:cNvSpPr/>
          <p:nvPr/>
        </p:nvSpPr>
        <p:spPr bwMode="auto">
          <a:xfrm rot="5400000">
            <a:off x="5067300" y="2019300"/>
            <a:ext cx="3048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7" name="Textfeld 106"/>
          <p:cNvSpPr txBox="1"/>
          <p:nvPr/>
        </p:nvSpPr>
        <p:spPr>
          <a:xfrm>
            <a:off x="5181600" y="1828800"/>
            <a:ext cx="287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</a:t>
            </a:r>
            <a:endParaRPr lang="de-DE" dirty="0"/>
          </a:p>
        </p:txBody>
      </p:sp>
      <p:sp>
        <p:nvSpPr>
          <p:cNvPr id="108" name="Textfeld 107"/>
          <p:cNvSpPr txBox="1"/>
          <p:nvPr/>
        </p:nvSpPr>
        <p:spPr>
          <a:xfrm>
            <a:off x="5181600" y="4191000"/>
            <a:ext cx="287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219200" y="4800600"/>
            <a:ext cx="30492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Letzte Metalllage – niedrigster Widerstand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49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0733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Layout</a:t>
            </a:r>
            <a:endParaRPr lang="de-DE" altLang="de-DE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755650"/>
          </a:xfrm>
        </p:spPr>
        <p:txBody>
          <a:bodyPr/>
          <a:lstStyle/>
          <a:p>
            <a:pPr eaLnBrk="1" hangingPunct="1"/>
            <a:r>
              <a:rPr lang="de-DE" sz="1400" dirty="0" smtClean="0"/>
              <a:t>…</a:t>
            </a:r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  <p:grpSp>
        <p:nvGrpSpPr>
          <p:cNvPr id="21" name="Gruppieren 20"/>
          <p:cNvGrpSpPr/>
          <p:nvPr/>
        </p:nvGrpSpPr>
        <p:grpSpPr>
          <a:xfrm>
            <a:off x="2209800" y="4495800"/>
            <a:ext cx="1676400" cy="1828800"/>
            <a:chOff x="1143000" y="3048000"/>
            <a:chExt cx="1676400" cy="1828800"/>
          </a:xfrm>
        </p:grpSpPr>
        <p:grpSp>
          <p:nvGrpSpPr>
            <p:cNvPr id="124" name="Gruppieren 123"/>
            <p:cNvGrpSpPr/>
            <p:nvPr/>
          </p:nvGrpSpPr>
          <p:grpSpPr>
            <a:xfrm>
              <a:off x="1524000" y="4114800"/>
              <a:ext cx="533400" cy="762000"/>
              <a:chOff x="1600200" y="4419600"/>
              <a:chExt cx="533400" cy="762000"/>
            </a:xfrm>
          </p:grpSpPr>
          <p:sp>
            <p:nvSpPr>
              <p:cNvPr id="125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26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27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28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29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30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32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133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34" name="Gruppieren 133"/>
            <p:cNvGrpSpPr/>
            <p:nvPr/>
          </p:nvGrpSpPr>
          <p:grpSpPr>
            <a:xfrm>
              <a:off x="1524000" y="3048000"/>
              <a:ext cx="533400" cy="762000"/>
              <a:chOff x="1524000" y="3048000"/>
              <a:chExt cx="533400" cy="762000"/>
            </a:xfrm>
          </p:grpSpPr>
          <p:grpSp>
            <p:nvGrpSpPr>
              <p:cNvPr id="135" name="Gruppieren 134"/>
              <p:cNvGrpSpPr/>
              <p:nvPr/>
            </p:nvGrpSpPr>
            <p:grpSpPr>
              <a:xfrm flipV="1">
                <a:off x="1524000" y="3048000"/>
                <a:ext cx="533400" cy="762000"/>
                <a:chOff x="1600200" y="4419600"/>
                <a:chExt cx="533400" cy="762000"/>
              </a:xfrm>
            </p:grpSpPr>
            <p:sp>
              <p:nvSpPr>
                <p:cNvPr id="137" name="Line 18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057400" y="48768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38" name="Line 19"/>
                <p:cNvSpPr>
                  <a:spLocks noChangeShapeType="1"/>
                </p:cNvSpPr>
                <p:nvPr/>
              </p:nvSpPr>
              <p:spPr bwMode="auto">
                <a:xfrm rot="16200000">
                  <a:off x="1828800" y="4800600"/>
                  <a:ext cx="304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39" name="Line 20"/>
                <p:cNvSpPr>
                  <a:spLocks noChangeShapeType="1"/>
                </p:cNvSpPr>
                <p:nvPr/>
              </p:nvSpPr>
              <p:spPr bwMode="auto">
                <a:xfrm rot="16200000">
                  <a:off x="1828800" y="47244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40" name="Line 21"/>
                <p:cNvSpPr>
                  <a:spLocks noChangeShapeType="1"/>
                </p:cNvSpPr>
                <p:nvPr/>
              </p:nvSpPr>
              <p:spPr bwMode="auto">
                <a:xfrm rot="16200000">
                  <a:off x="1752600" y="4800600"/>
                  <a:ext cx="304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41" name="Line 22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057400" y="45720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42" name="Line 23"/>
                <p:cNvSpPr>
                  <a:spLocks noChangeShapeType="1"/>
                </p:cNvSpPr>
                <p:nvPr/>
              </p:nvSpPr>
              <p:spPr bwMode="auto">
                <a:xfrm rot="16200000">
                  <a:off x="2019300" y="4533900"/>
                  <a:ext cx="228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43" name="Line 24"/>
                <p:cNvSpPr>
                  <a:spLocks noChangeShapeType="1"/>
                </p:cNvSpPr>
                <p:nvPr/>
              </p:nvSpPr>
              <p:spPr bwMode="auto">
                <a:xfrm rot="16200000">
                  <a:off x="2019300" y="5067300"/>
                  <a:ext cx="228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cxnSp>
              <p:nvCxnSpPr>
                <p:cNvPr id="144" name="Gerade Verbindung 25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600200" y="4800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36" name="Ellipse 135"/>
              <p:cNvSpPr/>
              <p:nvPr/>
            </p:nvSpPr>
            <p:spPr bwMode="auto">
              <a:xfrm>
                <a:off x="1676400" y="3352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7" name="Gerade Verbindung 6"/>
            <p:cNvCxnSpPr>
              <a:endCxn id="130" idx="1"/>
            </p:cNvCxnSpPr>
            <p:nvPr/>
          </p:nvCxnSpPr>
          <p:spPr bwMode="auto">
            <a:xfrm>
              <a:off x="2057400" y="3810000"/>
              <a:ext cx="1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Gerade Verbindung 10"/>
            <p:cNvCxnSpPr/>
            <p:nvPr/>
          </p:nvCxnSpPr>
          <p:spPr bwMode="auto">
            <a:xfrm>
              <a:off x="1905000" y="4876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" name="Gerade Verbindung 144"/>
            <p:cNvCxnSpPr/>
            <p:nvPr/>
          </p:nvCxnSpPr>
          <p:spPr bwMode="auto">
            <a:xfrm>
              <a:off x="1905000" y="3048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Gerade Verbindung 12"/>
            <p:cNvCxnSpPr/>
            <p:nvPr/>
          </p:nvCxnSpPr>
          <p:spPr bwMode="auto">
            <a:xfrm>
              <a:off x="1524000" y="3429000"/>
              <a:ext cx="0" cy="1066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Gerade Verbindung 15"/>
            <p:cNvCxnSpPr/>
            <p:nvPr/>
          </p:nvCxnSpPr>
          <p:spPr bwMode="auto">
            <a:xfrm flipH="1">
              <a:off x="1143000" y="3962400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46" name="Gruppieren 145"/>
            <p:cNvGrpSpPr/>
            <p:nvPr/>
          </p:nvGrpSpPr>
          <p:grpSpPr>
            <a:xfrm rot="5400000">
              <a:off x="2171700" y="3314700"/>
              <a:ext cx="533400" cy="762000"/>
              <a:chOff x="1600200" y="4419600"/>
              <a:chExt cx="533400" cy="762000"/>
            </a:xfrm>
          </p:grpSpPr>
          <p:sp>
            <p:nvSpPr>
              <p:cNvPr id="147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48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49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50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51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52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53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154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0" name="Gerade Verbindung 19"/>
            <p:cNvCxnSpPr/>
            <p:nvPr/>
          </p:nvCxnSpPr>
          <p:spPr bwMode="auto">
            <a:xfrm flipV="1">
              <a:off x="2819400" y="3352800"/>
              <a:ext cx="0" cy="1143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5" name="Gruppieren 154"/>
          <p:cNvGrpSpPr/>
          <p:nvPr/>
        </p:nvGrpSpPr>
        <p:grpSpPr>
          <a:xfrm flipH="1">
            <a:off x="304800" y="4495800"/>
            <a:ext cx="1676400" cy="1828800"/>
            <a:chOff x="1143000" y="3048000"/>
            <a:chExt cx="1676400" cy="1828800"/>
          </a:xfrm>
        </p:grpSpPr>
        <p:grpSp>
          <p:nvGrpSpPr>
            <p:cNvPr id="156" name="Gruppieren 155"/>
            <p:cNvGrpSpPr/>
            <p:nvPr/>
          </p:nvGrpSpPr>
          <p:grpSpPr>
            <a:xfrm>
              <a:off x="1524000" y="4114800"/>
              <a:ext cx="533400" cy="762000"/>
              <a:chOff x="1600200" y="4419600"/>
              <a:chExt cx="533400" cy="762000"/>
            </a:xfrm>
          </p:grpSpPr>
          <p:sp>
            <p:nvSpPr>
              <p:cNvPr id="183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4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5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6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7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8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9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190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57" name="Gruppieren 156"/>
            <p:cNvGrpSpPr/>
            <p:nvPr/>
          </p:nvGrpSpPr>
          <p:grpSpPr>
            <a:xfrm>
              <a:off x="1524000" y="3048000"/>
              <a:ext cx="533400" cy="762000"/>
              <a:chOff x="1524000" y="3048000"/>
              <a:chExt cx="533400" cy="762000"/>
            </a:xfrm>
          </p:grpSpPr>
          <p:grpSp>
            <p:nvGrpSpPr>
              <p:cNvPr id="173" name="Gruppieren 172"/>
              <p:cNvGrpSpPr/>
              <p:nvPr/>
            </p:nvGrpSpPr>
            <p:grpSpPr>
              <a:xfrm flipV="1">
                <a:off x="1524000" y="3048000"/>
                <a:ext cx="533400" cy="762000"/>
                <a:chOff x="1600200" y="4419600"/>
                <a:chExt cx="533400" cy="762000"/>
              </a:xfrm>
            </p:grpSpPr>
            <p:sp>
              <p:nvSpPr>
                <p:cNvPr id="175" name="Line 18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057400" y="48768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76" name="Line 19"/>
                <p:cNvSpPr>
                  <a:spLocks noChangeShapeType="1"/>
                </p:cNvSpPr>
                <p:nvPr/>
              </p:nvSpPr>
              <p:spPr bwMode="auto">
                <a:xfrm rot="16200000">
                  <a:off x="1828800" y="4800600"/>
                  <a:ext cx="304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77" name="Line 20"/>
                <p:cNvSpPr>
                  <a:spLocks noChangeShapeType="1"/>
                </p:cNvSpPr>
                <p:nvPr/>
              </p:nvSpPr>
              <p:spPr bwMode="auto">
                <a:xfrm rot="16200000">
                  <a:off x="1828800" y="47244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78" name="Line 21"/>
                <p:cNvSpPr>
                  <a:spLocks noChangeShapeType="1"/>
                </p:cNvSpPr>
                <p:nvPr/>
              </p:nvSpPr>
              <p:spPr bwMode="auto">
                <a:xfrm rot="16200000">
                  <a:off x="1752600" y="4800600"/>
                  <a:ext cx="304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79" name="Line 22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057400" y="45720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80" name="Line 23"/>
                <p:cNvSpPr>
                  <a:spLocks noChangeShapeType="1"/>
                </p:cNvSpPr>
                <p:nvPr/>
              </p:nvSpPr>
              <p:spPr bwMode="auto">
                <a:xfrm rot="16200000">
                  <a:off x="2019300" y="4533900"/>
                  <a:ext cx="228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81" name="Line 24"/>
                <p:cNvSpPr>
                  <a:spLocks noChangeShapeType="1"/>
                </p:cNvSpPr>
                <p:nvPr/>
              </p:nvSpPr>
              <p:spPr bwMode="auto">
                <a:xfrm rot="16200000">
                  <a:off x="2019300" y="5067300"/>
                  <a:ext cx="228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cxnSp>
              <p:nvCxnSpPr>
                <p:cNvPr id="182" name="Gerade Verbindung 25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600200" y="4800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74" name="Ellipse 173"/>
              <p:cNvSpPr/>
              <p:nvPr/>
            </p:nvSpPr>
            <p:spPr bwMode="auto">
              <a:xfrm>
                <a:off x="1676400" y="3352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158" name="Gerade Verbindung 157"/>
            <p:cNvCxnSpPr>
              <a:endCxn id="188" idx="1"/>
            </p:cNvCxnSpPr>
            <p:nvPr/>
          </p:nvCxnSpPr>
          <p:spPr bwMode="auto">
            <a:xfrm>
              <a:off x="2057400" y="3810000"/>
              <a:ext cx="1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9" name="Gerade Verbindung 158"/>
            <p:cNvCxnSpPr/>
            <p:nvPr/>
          </p:nvCxnSpPr>
          <p:spPr bwMode="auto">
            <a:xfrm>
              <a:off x="1905000" y="4876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0" name="Gerade Verbindung 159"/>
            <p:cNvCxnSpPr/>
            <p:nvPr/>
          </p:nvCxnSpPr>
          <p:spPr bwMode="auto">
            <a:xfrm>
              <a:off x="1905000" y="3048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1" name="Gerade Verbindung 160"/>
            <p:cNvCxnSpPr/>
            <p:nvPr/>
          </p:nvCxnSpPr>
          <p:spPr bwMode="auto">
            <a:xfrm>
              <a:off x="1524000" y="3429000"/>
              <a:ext cx="0" cy="1066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2" name="Gerade Verbindung 161"/>
            <p:cNvCxnSpPr/>
            <p:nvPr/>
          </p:nvCxnSpPr>
          <p:spPr bwMode="auto">
            <a:xfrm flipH="1">
              <a:off x="1143000" y="3962400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63" name="Gruppieren 162"/>
            <p:cNvGrpSpPr/>
            <p:nvPr/>
          </p:nvGrpSpPr>
          <p:grpSpPr>
            <a:xfrm rot="5400000">
              <a:off x="2171700" y="3314700"/>
              <a:ext cx="533400" cy="762000"/>
              <a:chOff x="1600200" y="4419600"/>
              <a:chExt cx="533400" cy="762000"/>
            </a:xfrm>
          </p:grpSpPr>
          <p:sp>
            <p:nvSpPr>
              <p:cNvPr id="165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66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67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68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69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70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71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172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64" name="Gerade Verbindung 163"/>
            <p:cNvCxnSpPr/>
            <p:nvPr/>
          </p:nvCxnSpPr>
          <p:spPr bwMode="auto">
            <a:xfrm flipV="1">
              <a:off x="2819400" y="3352800"/>
              <a:ext cx="0" cy="1143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7" name="Gerade Verbindung 26"/>
          <p:cNvCxnSpPr/>
          <p:nvPr/>
        </p:nvCxnSpPr>
        <p:spPr bwMode="auto">
          <a:xfrm>
            <a:off x="1066800" y="5410200"/>
            <a:ext cx="304800" cy="228600"/>
          </a:xfrm>
          <a:prstGeom prst="line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28"/>
          <p:cNvCxnSpPr/>
          <p:nvPr/>
        </p:nvCxnSpPr>
        <p:spPr bwMode="auto">
          <a:xfrm>
            <a:off x="1371600" y="5638800"/>
            <a:ext cx="533400" cy="0"/>
          </a:xfrm>
          <a:prstGeom prst="line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Gerade Verbindung 201"/>
          <p:cNvCxnSpPr/>
          <p:nvPr/>
        </p:nvCxnSpPr>
        <p:spPr bwMode="auto">
          <a:xfrm flipV="1">
            <a:off x="1905000" y="5410200"/>
            <a:ext cx="304800" cy="228600"/>
          </a:xfrm>
          <a:prstGeom prst="line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Gerade Verbindung 202"/>
          <p:cNvCxnSpPr/>
          <p:nvPr/>
        </p:nvCxnSpPr>
        <p:spPr bwMode="auto">
          <a:xfrm flipV="1">
            <a:off x="1981200" y="5181600"/>
            <a:ext cx="3048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Gerade Verbindung 203"/>
          <p:cNvCxnSpPr/>
          <p:nvPr/>
        </p:nvCxnSpPr>
        <p:spPr bwMode="auto">
          <a:xfrm>
            <a:off x="2286000" y="51816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Gerade Verbindung 204"/>
          <p:cNvCxnSpPr/>
          <p:nvPr/>
        </p:nvCxnSpPr>
        <p:spPr bwMode="auto">
          <a:xfrm>
            <a:off x="2819400" y="5181600"/>
            <a:ext cx="3048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5" name="Gruppieren 24"/>
          <p:cNvGrpSpPr/>
          <p:nvPr/>
        </p:nvGrpSpPr>
        <p:grpSpPr>
          <a:xfrm>
            <a:off x="7772400" y="2667000"/>
            <a:ext cx="762000" cy="762000"/>
            <a:chOff x="6629400" y="3200400"/>
            <a:chExt cx="762000" cy="762000"/>
          </a:xfrm>
        </p:grpSpPr>
        <p:sp>
          <p:nvSpPr>
            <p:cNvPr id="22" name="Rechteck 21"/>
            <p:cNvSpPr/>
            <p:nvPr/>
          </p:nvSpPr>
          <p:spPr bwMode="auto">
            <a:xfrm>
              <a:off x="6629400" y="3429000"/>
              <a:ext cx="7620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" name="Rechteck 22"/>
            <p:cNvSpPr/>
            <p:nvPr/>
          </p:nvSpPr>
          <p:spPr bwMode="auto">
            <a:xfrm>
              <a:off x="6934200" y="3200400"/>
              <a:ext cx="1524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" name="Ellipse 23"/>
            <p:cNvSpPr/>
            <p:nvPr/>
          </p:nvSpPr>
          <p:spPr bwMode="auto">
            <a:xfrm>
              <a:off x="71628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1" name="Ellipse 190"/>
            <p:cNvSpPr/>
            <p:nvPr/>
          </p:nvSpPr>
          <p:spPr bwMode="auto">
            <a:xfrm>
              <a:off x="67056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92" name="Gruppieren 191"/>
          <p:cNvGrpSpPr/>
          <p:nvPr/>
        </p:nvGrpSpPr>
        <p:grpSpPr>
          <a:xfrm>
            <a:off x="6858000" y="2667000"/>
            <a:ext cx="762000" cy="762000"/>
            <a:chOff x="6629400" y="3200400"/>
            <a:chExt cx="762000" cy="762000"/>
          </a:xfrm>
        </p:grpSpPr>
        <p:sp>
          <p:nvSpPr>
            <p:cNvPr id="193" name="Rechteck 192"/>
            <p:cNvSpPr/>
            <p:nvPr/>
          </p:nvSpPr>
          <p:spPr bwMode="auto">
            <a:xfrm>
              <a:off x="6629400" y="3429000"/>
              <a:ext cx="7620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4" name="Rechteck 193"/>
            <p:cNvSpPr/>
            <p:nvPr/>
          </p:nvSpPr>
          <p:spPr bwMode="auto">
            <a:xfrm>
              <a:off x="6934200" y="3200400"/>
              <a:ext cx="1524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5" name="Ellipse 194"/>
            <p:cNvSpPr/>
            <p:nvPr/>
          </p:nvSpPr>
          <p:spPr bwMode="auto">
            <a:xfrm>
              <a:off x="71628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6" name="Ellipse 195"/>
            <p:cNvSpPr/>
            <p:nvPr/>
          </p:nvSpPr>
          <p:spPr bwMode="auto">
            <a:xfrm>
              <a:off x="67056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97" name="Gruppieren 196"/>
          <p:cNvGrpSpPr/>
          <p:nvPr/>
        </p:nvGrpSpPr>
        <p:grpSpPr>
          <a:xfrm>
            <a:off x="6858000" y="1371600"/>
            <a:ext cx="762000" cy="762000"/>
            <a:chOff x="6629400" y="3200400"/>
            <a:chExt cx="762000" cy="762000"/>
          </a:xfrm>
        </p:grpSpPr>
        <p:sp>
          <p:nvSpPr>
            <p:cNvPr id="198" name="Rechteck 197"/>
            <p:cNvSpPr/>
            <p:nvPr/>
          </p:nvSpPr>
          <p:spPr bwMode="auto">
            <a:xfrm>
              <a:off x="6629400" y="3429000"/>
              <a:ext cx="7620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9" name="Rechteck 198"/>
            <p:cNvSpPr/>
            <p:nvPr/>
          </p:nvSpPr>
          <p:spPr bwMode="auto">
            <a:xfrm>
              <a:off x="6934200" y="3200400"/>
              <a:ext cx="1524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00" name="Ellipse 199"/>
            <p:cNvSpPr/>
            <p:nvPr/>
          </p:nvSpPr>
          <p:spPr bwMode="auto">
            <a:xfrm>
              <a:off x="71628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01" name="Ellipse 200"/>
            <p:cNvSpPr/>
            <p:nvPr/>
          </p:nvSpPr>
          <p:spPr bwMode="auto">
            <a:xfrm>
              <a:off x="67056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33" name="Gerade Verbindung 32"/>
          <p:cNvCxnSpPr/>
          <p:nvPr/>
        </p:nvCxnSpPr>
        <p:spPr bwMode="auto">
          <a:xfrm>
            <a:off x="7467600" y="1752600"/>
            <a:ext cx="0" cy="1295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Gerade Verbindung 36"/>
          <p:cNvCxnSpPr/>
          <p:nvPr/>
        </p:nvCxnSpPr>
        <p:spPr bwMode="auto">
          <a:xfrm>
            <a:off x="7467600" y="30480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Gerade Verbindung 38"/>
          <p:cNvCxnSpPr/>
          <p:nvPr/>
        </p:nvCxnSpPr>
        <p:spPr bwMode="auto">
          <a:xfrm flipV="1">
            <a:off x="8382000" y="1600200"/>
            <a:ext cx="0" cy="2057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Ellipse 39"/>
          <p:cNvSpPr/>
          <p:nvPr/>
        </p:nvSpPr>
        <p:spPr bwMode="auto">
          <a:xfrm>
            <a:off x="8077200" y="2514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Rechteck 40"/>
          <p:cNvSpPr/>
          <p:nvPr/>
        </p:nvSpPr>
        <p:spPr bwMode="auto">
          <a:xfrm>
            <a:off x="7162800" y="2133600"/>
            <a:ext cx="152400" cy="533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7" name="Ellipse 206"/>
          <p:cNvSpPr/>
          <p:nvPr/>
        </p:nvSpPr>
        <p:spPr bwMode="auto">
          <a:xfrm>
            <a:off x="7162800" y="24384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8" name="Gerade Verbindung 207"/>
          <p:cNvCxnSpPr/>
          <p:nvPr/>
        </p:nvCxnSpPr>
        <p:spPr bwMode="auto">
          <a:xfrm>
            <a:off x="7010400" y="1295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Gerade Verbindung 43"/>
          <p:cNvCxnSpPr/>
          <p:nvPr/>
        </p:nvCxnSpPr>
        <p:spPr bwMode="auto">
          <a:xfrm>
            <a:off x="6400800" y="1295400"/>
            <a:ext cx="1524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" name="Gerade Verbindung 208"/>
          <p:cNvCxnSpPr/>
          <p:nvPr/>
        </p:nvCxnSpPr>
        <p:spPr bwMode="auto">
          <a:xfrm>
            <a:off x="7010400" y="3048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" name="Gerade Verbindung 209"/>
          <p:cNvCxnSpPr/>
          <p:nvPr/>
        </p:nvCxnSpPr>
        <p:spPr bwMode="auto">
          <a:xfrm>
            <a:off x="6324600" y="3505200"/>
            <a:ext cx="2590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Gruppieren 211"/>
          <p:cNvGrpSpPr/>
          <p:nvPr/>
        </p:nvGrpSpPr>
        <p:grpSpPr>
          <a:xfrm flipH="1">
            <a:off x="4800600" y="2667000"/>
            <a:ext cx="762000" cy="762000"/>
            <a:chOff x="6629400" y="3200400"/>
            <a:chExt cx="762000" cy="762000"/>
          </a:xfrm>
        </p:grpSpPr>
        <p:sp>
          <p:nvSpPr>
            <p:cNvPr id="234" name="Rechteck 233"/>
            <p:cNvSpPr/>
            <p:nvPr/>
          </p:nvSpPr>
          <p:spPr bwMode="auto">
            <a:xfrm>
              <a:off x="6629400" y="3429000"/>
              <a:ext cx="7620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5" name="Rechteck 234"/>
            <p:cNvSpPr/>
            <p:nvPr/>
          </p:nvSpPr>
          <p:spPr bwMode="auto">
            <a:xfrm>
              <a:off x="6934200" y="3200400"/>
              <a:ext cx="1524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6" name="Ellipse 235"/>
            <p:cNvSpPr/>
            <p:nvPr/>
          </p:nvSpPr>
          <p:spPr bwMode="auto">
            <a:xfrm>
              <a:off x="71628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7" name="Ellipse 236"/>
            <p:cNvSpPr/>
            <p:nvPr/>
          </p:nvSpPr>
          <p:spPr bwMode="auto">
            <a:xfrm>
              <a:off x="67056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213" name="Gruppieren 212"/>
          <p:cNvGrpSpPr/>
          <p:nvPr/>
        </p:nvGrpSpPr>
        <p:grpSpPr>
          <a:xfrm flipH="1">
            <a:off x="5715000" y="2667000"/>
            <a:ext cx="762000" cy="762000"/>
            <a:chOff x="6629400" y="3200400"/>
            <a:chExt cx="762000" cy="762000"/>
          </a:xfrm>
        </p:grpSpPr>
        <p:sp>
          <p:nvSpPr>
            <p:cNvPr id="230" name="Rechteck 229"/>
            <p:cNvSpPr/>
            <p:nvPr/>
          </p:nvSpPr>
          <p:spPr bwMode="auto">
            <a:xfrm>
              <a:off x="6629400" y="3429000"/>
              <a:ext cx="7620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1" name="Rechteck 230"/>
            <p:cNvSpPr/>
            <p:nvPr/>
          </p:nvSpPr>
          <p:spPr bwMode="auto">
            <a:xfrm>
              <a:off x="6934200" y="3200400"/>
              <a:ext cx="1524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2" name="Ellipse 231"/>
            <p:cNvSpPr/>
            <p:nvPr/>
          </p:nvSpPr>
          <p:spPr bwMode="auto">
            <a:xfrm>
              <a:off x="71628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3" name="Ellipse 232"/>
            <p:cNvSpPr/>
            <p:nvPr/>
          </p:nvSpPr>
          <p:spPr bwMode="auto">
            <a:xfrm>
              <a:off x="67056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214" name="Gruppieren 213"/>
          <p:cNvGrpSpPr/>
          <p:nvPr/>
        </p:nvGrpSpPr>
        <p:grpSpPr>
          <a:xfrm flipH="1">
            <a:off x="5715000" y="1371600"/>
            <a:ext cx="762000" cy="762000"/>
            <a:chOff x="6629400" y="3200400"/>
            <a:chExt cx="762000" cy="762000"/>
          </a:xfrm>
        </p:grpSpPr>
        <p:sp>
          <p:nvSpPr>
            <p:cNvPr id="226" name="Rechteck 225"/>
            <p:cNvSpPr/>
            <p:nvPr/>
          </p:nvSpPr>
          <p:spPr bwMode="auto">
            <a:xfrm>
              <a:off x="6629400" y="3429000"/>
              <a:ext cx="7620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27" name="Rechteck 226"/>
            <p:cNvSpPr/>
            <p:nvPr/>
          </p:nvSpPr>
          <p:spPr bwMode="auto">
            <a:xfrm>
              <a:off x="6934200" y="3200400"/>
              <a:ext cx="1524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28" name="Ellipse 227"/>
            <p:cNvSpPr/>
            <p:nvPr/>
          </p:nvSpPr>
          <p:spPr bwMode="auto">
            <a:xfrm>
              <a:off x="71628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29" name="Ellipse 228"/>
            <p:cNvSpPr/>
            <p:nvPr/>
          </p:nvSpPr>
          <p:spPr bwMode="auto">
            <a:xfrm>
              <a:off x="67056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215" name="Gerade Verbindung 214"/>
          <p:cNvCxnSpPr/>
          <p:nvPr/>
        </p:nvCxnSpPr>
        <p:spPr bwMode="auto">
          <a:xfrm flipH="1">
            <a:off x="5867400" y="1752600"/>
            <a:ext cx="0" cy="129540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6" name="Gerade Verbindung 215"/>
          <p:cNvCxnSpPr/>
          <p:nvPr/>
        </p:nvCxnSpPr>
        <p:spPr bwMode="auto">
          <a:xfrm flipH="1">
            <a:off x="5410200" y="3048000"/>
            <a:ext cx="457200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7" name="Gerade Verbindung 216"/>
          <p:cNvCxnSpPr/>
          <p:nvPr/>
        </p:nvCxnSpPr>
        <p:spPr bwMode="auto">
          <a:xfrm flipH="1" flipV="1">
            <a:off x="4953000" y="1600200"/>
            <a:ext cx="0" cy="2057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8" name="Ellipse 217"/>
          <p:cNvSpPr/>
          <p:nvPr/>
        </p:nvSpPr>
        <p:spPr bwMode="auto">
          <a:xfrm flipH="1">
            <a:off x="5105400" y="2514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0" name="Rechteck 219"/>
          <p:cNvSpPr/>
          <p:nvPr/>
        </p:nvSpPr>
        <p:spPr bwMode="auto">
          <a:xfrm flipH="1">
            <a:off x="6019800" y="2133600"/>
            <a:ext cx="152400" cy="533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1" name="Ellipse 220"/>
          <p:cNvSpPr/>
          <p:nvPr/>
        </p:nvSpPr>
        <p:spPr bwMode="auto">
          <a:xfrm flipH="1">
            <a:off x="6019800" y="22098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22" name="Gerade Verbindung 221"/>
          <p:cNvCxnSpPr/>
          <p:nvPr/>
        </p:nvCxnSpPr>
        <p:spPr bwMode="auto">
          <a:xfrm flipH="1">
            <a:off x="6324600" y="1295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3" name="Gerade Verbindung 222"/>
          <p:cNvCxnSpPr/>
          <p:nvPr/>
        </p:nvCxnSpPr>
        <p:spPr bwMode="auto">
          <a:xfrm flipH="1">
            <a:off x="5410200" y="1295400"/>
            <a:ext cx="1524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4" name="Gerade Verbindung 223"/>
          <p:cNvCxnSpPr/>
          <p:nvPr/>
        </p:nvCxnSpPr>
        <p:spPr bwMode="auto">
          <a:xfrm flipH="1">
            <a:off x="6324600" y="3048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" name="Gerade Verbindung 224"/>
          <p:cNvCxnSpPr/>
          <p:nvPr/>
        </p:nvCxnSpPr>
        <p:spPr bwMode="auto">
          <a:xfrm flipH="1">
            <a:off x="4343400" y="3505200"/>
            <a:ext cx="2667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Gerade Verbindung 53"/>
          <p:cNvCxnSpPr/>
          <p:nvPr/>
        </p:nvCxnSpPr>
        <p:spPr bwMode="auto">
          <a:xfrm>
            <a:off x="5867400" y="2514600"/>
            <a:ext cx="1371600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8" name="Gerade Verbindung 237"/>
          <p:cNvCxnSpPr/>
          <p:nvPr/>
        </p:nvCxnSpPr>
        <p:spPr bwMode="auto">
          <a:xfrm>
            <a:off x="6096000" y="2286000"/>
            <a:ext cx="1371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extfeld 54"/>
          <p:cNvSpPr txBox="1"/>
          <p:nvPr/>
        </p:nvSpPr>
        <p:spPr>
          <a:xfrm>
            <a:off x="304800" y="5562600"/>
            <a:ext cx="415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InP</a:t>
            </a:r>
            <a:endParaRPr lang="de-DE" dirty="0"/>
          </a:p>
        </p:txBody>
      </p:sp>
      <p:sp>
        <p:nvSpPr>
          <p:cNvPr id="240" name="Textfeld 239"/>
          <p:cNvSpPr txBox="1"/>
          <p:nvPr/>
        </p:nvSpPr>
        <p:spPr>
          <a:xfrm>
            <a:off x="3882193" y="5562600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InN</a:t>
            </a:r>
            <a:endParaRPr lang="de-DE" dirty="0"/>
          </a:p>
        </p:txBody>
      </p:sp>
      <p:cxnSp>
        <p:nvCxnSpPr>
          <p:cNvPr id="239" name="Gerade Verbindung 238"/>
          <p:cNvCxnSpPr/>
          <p:nvPr/>
        </p:nvCxnSpPr>
        <p:spPr bwMode="auto">
          <a:xfrm flipH="1">
            <a:off x="152400" y="4267200"/>
            <a:ext cx="426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Gerade Verbindung 241"/>
          <p:cNvCxnSpPr/>
          <p:nvPr/>
        </p:nvCxnSpPr>
        <p:spPr bwMode="auto">
          <a:xfrm flipV="1">
            <a:off x="3505200" y="4267200"/>
            <a:ext cx="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" name="Gerade Verbindung 244"/>
          <p:cNvCxnSpPr/>
          <p:nvPr/>
        </p:nvCxnSpPr>
        <p:spPr bwMode="auto">
          <a:xfrm flipV="1">
            <a:off x="685800" y="4267200"/>
            <a:ext cx="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6" name="Textfeld 245"/>
          <p:cNvSpPr txBox="1"/>
          <p:nvPr/>
        </p:nvSpPr>
        <p:spPr>
          <a:xfrm>
            <a:off x="860418" y="3962400"/>
            <a:ext cx="379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Wr</a:t>
            </a:r>
            <a:endParaRPr lang="de-DE" dirty="0"/>
          </a:p>
        </p:txBody>
      </p:sp>
      <p:sp>
        <p:nvSpPr>
          <p:cNvPr id="247" name="Textfeld 246"/>
          <p:cNvSpPr txBox="1"/>
          <p:nvPr/>
        </p:nvSpPr>
        <p:spPr>
          <a:xfrm>
            <a:off x="4800600" y="1676400"/>
            <a:ext cx="415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InP</a:t>
            </a:r>
            <a:endParaRPr lang="de-DE" dirty="0"/>
          </a:p>
        </p:txBody>
      </p:sp>
      <p:sp>
        <p:nvSpPr>
          <p:cNvPr id="248" name="Textfeld 247"/>
          <p:cNvSpPr txBox="1"/>
          <p:nvPr/>
        </p:nvSpPr>
        <p:spPr>
          <a:xfrm>
            <a:off x="8225592" y="1676400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InN</a:t>
            </a:r>
            <a:endParaRPr lang="de-DE" dirty="0"/>
          </a:p>
        </p:txBody>
      </p:sp>
      <p:sp>
        <p:nvSpPr>
          <p:cNvPr id="249" name="Textfeld 248"/>
          <p:cNvSpPr txBox="1"/>
          <p:nvPr/>
        </p:nvSpPr>
        <p:spPr>
          <a:xfrm>
            <a:off x="5257800" y="2133600"/>
            <a:ext cx="379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Wr</a:t>
            </a:r>
            <a:endParaRPr lang="de-DE" dirty="0"/>
          </a:p>
        </p:txBody>
      </p:sp>
      <p:sp>
        <p:nvSpPr>
          <p:cNvPr id="250" name="Textfeld 249"/>
          <p:cNvSpPr txBox="1"/>
          <p:nvPr/>
        </p:nvSpPr>
        <p:spPr>
          <a:xfrm>
            <a:off x="7696200" y="2362200"/>
            <a:ext cx="379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Wr</a:t>
            </a:r>
            <a:endParaRPr lang="de-DE" dirty="0"/>
          </a:p>
        </p:txBody>
      </p:sp>
      <p:cxnSp>
        <p:nvCxnSpPr>
          <p:cNvPr id="244" name="Gerade Verbindung mit Pfeil 243"/>
          <p:cNvCxnSpPr/>
          <p:nvPr/>
        </p:nvCxnSpPr>
        <p:spPr bwMode="auto">
          <a:xfrm flipV="1">
            <a:off x="5181600" y="2362200"/>
            <a:ext cx="76200" cy="228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3" name="Gerade Verbindung mit Pfeil 252"/>
          <p:cNvCxnSpPr/>
          <p:nvPr/>
        </p:nvCxnSpPr>
        <p:spPr bwMode="auto">
          <a:xfrm flipV="1">
            <a:off x="8153400" y="2362200"/>
            <a:ext cx="76200" cy="228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2" name="Gerade Verbindung 251"/>
          <p:cNvCxnSpPr/>
          <p:nvPr/>
        </p:nvCxnSpPr>
        <p:spPr bwMode="auto">
          <a:xfrm>
            <a:off x="4648200" y="2362200"/>
            <a:ext cx="411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4" name="Rechteck 253"/>
          <p:cNvSpPr/>
          <p:nvPr/>
        </p:nvSpPr>
        <p:spPr bwMode="auto">
          <a:xfrm>
            <a:off x="5334000" y="1447800"/>
            <a:ext cx="2667000" cy="685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5" name="Rechteck 254"/>
          <p:cNvSpPr/>
          <p:nvPr/>
        </p:nvSpPr>
        <p:spPr bwMode="auto">
          <a:xfrm>
            <a:off x="4419600" y="28956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8" name="Ellipse 257"/>
          <p:cNvSpPr/>
          <p:nvPr/>
        </p:nvSpPr>
        <p:spPr bwMode="auto">
          <a:xfrm flipH="1">
            <a:off x="4495800" y="29718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9" name="Rechteck 258"/>
          <p:cNvSpPr/>
          <p:nvPr/>
        </p:nvSpPr>
        <p:spPr bwMode="auto">
          <a:xfrm>
            <a:off x="8610600" y="28956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0" name="Ellipse 259"/>
          <p:cNvSpPr/>
          <p:nvPr/>
        </p:nvSpPr>
        <p:spPr bwMode="auto">
          <a:xfrm flipH="1">
            <a:off x="8686800" y="29718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1" name="Rechteck 260"/>
          <p:cNvSpPr/>
          <p:nvPr/>
        </p:nvSpPr>
        <p:spPr bwMode="auto">
          <a:xfrm>
            <a:off x="7696200" y="16002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2" name="Ellipse 261"/>
          <p:cNvSpPr/>
          <p:nvPr/>
        </p:nvSpPr>
        <p:spPr bwMode="auto">
          <a:xfrm flipH="1">
            <a:off x="7772400" y="16764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3" name="Rechteck 262"/>
          <p:cNvSpPr/>
          <p:nvPr/>
        </p:nvSpPr>
        <p:spPr bwMode="auto">
          <a:xfrm>
            <a:off x="5334000" y="16002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4" name="Ellipse 263"/>
          <p:cNvSpPr/>
          <p:nvPr/>
        </p:nvSpPr>
        <p:spPr bwMode="auto">
          <a:xfrm flipH="1">
            <a:off x="5410200" y="16764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65" name="Gerade Verbindung 264"/>
          <p:cNvCxnSpPr/>
          <p:nvPr/>
        </p:nvCxnSpPr>
        <p:spPr bwMode="auto">
          <a:xfrm>
            <a:off x="7848600" y="1295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" name="Gerade Verbindung 265"/>
          <p:cNvCxnSpPr/>
          <p:nvPr/>
        </p:nvCxnSpPr>
        <p:spPr bwMode="auto">
          <a:xfrm>
            <a:off x="5486400" y="1295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7" name="Gerade Verbindung 266"/>
          <p:cNvCxnSpPr/>
          <p:nvPr/>
        </p:nvCxnSpPr>
        <p:spPr bwMode="auto">
          <a:xfrm>
            <a:off x="4572000" y="3048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8" name="Gerade Verbindung 267"/>
          <p:cNvCxnSpPr/>
          <p:nvPr/>
        </p:nvCxnSpPr>
        <p:spPr bwMode="auto">
          <a:xfrm>
            <a:off x="8763000" y="3048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1" name="Textfeld 270"/>
          <p:cNvSpPr txBox="1"/>
          <p:nvPr/>
        </p:nvSpPr>
        <p:spPr>
          <a:xfrm>
            <a:off x="925902" y="4267200"/>
            <a:ext cx="508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VDD</a:t>
            </a:r>
            <a:endParaRPr lang="de-DE" dirty="0"/>
          </a:p>
        </p:txBody>
      </p:sp>
      <p:sp>
        <p:nvSpPr>
          <p:cNvPr id="272" name="Textfeld 271"/>
          <p:cNvSpPr txBox="1"/>
          <p:nvPr/>
        </p:nvSpPr>
        <p:spPr>
          <a:xfrm>
            <a:off x="1210384" y="6172200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GND</a:t>
            </a:r>
            <a:endParaRPr lang="de-DE" dirty="0"/>
          </a:p>
        </p:txBody>
      </p:sp>
      <p:sp>
        <p:nvSpPr>
          <p:cNvPr id="273" name="Textfeld 272"/>
          <p:cNvSpPr txBox="1"/>
          <p:nvPr/>
        </p:nvSpPr>
        <p:spPr>
          <a:xfrm>
            <a:off x="5638800" y="1066800"/>
            <a:ext cx="508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VDD</a:t>
            </a:r>
            <a:endParaRPr lang="de-DE" dirty="0"/>
          </a:p>
        </p:txBody>
      </p:sp>
      <p:sp>
        <p:nvSpPr>
          <p:cNvPr id="274" name="Textfeld 273"/>
          <p:cNvSpPr txBox="1"/>
          <p:nvPr/>
        </p:nvSpPr>
        <p:spPr>
          <a:xfrm>
            <a:off x="5334000" y="3505200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GND</a:t>
            </a:r>
            <a:endParaRPr lang="de-DE" dirty="0"/>
          </a:p>
        </p:txBody>
      </p:sp>
      <p:cxnSp>
        <p:nvCxnSpPr>
          <p:cNvPr id="270" name="Gerade Verbindung 269"/>
          <p:cNvCxnSpPr/>
          <p:nvPr/>
        </p:nvCxnSpPr>
        <p:spPr bwMode="auto">
          <a:xfrm>
            <a:off x="838200" y="5410200"/>
            <a:ext cx="228600" cy="0"/>
          </a:xfrm>
          <a:prstGeom prst="line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0814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  <a:cs typeface="Arial" charset="0"/>
              </a:rPr>
              <a:t>Designablauf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50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492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b="0" dirty="0" smtClean="0">
                <a:solidFill>
                  <a:schemeClr val="tx1"/>
                </a:solidFill>
                <a:cs typeface="Arial" charset="0"/>
              </a:rPr>
              <a:t>Layout-Designablauf</a:t>
            </a:r>
            <a:endParaRPr lang="de-DE" b="0" dirty="0"/>
          </a:p>
        </p:txBody>
      </p:sp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492369" y="831851"/>
            <a:ext cx="78779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de-DE" sz="1600" dirty="0" smtClean="0"/>
              <a:t>Parametrisierte Zellen</a:t>
            </a:r>
          </a:p>
          <a:p>
            <a:pPr algn="l"/>
            <a:r>
              <a:rPr lang="de-DE" sz="1600" dirty="0" smtClean="0"/>
              <a:t>Durch </a:t>
            </a:r>
            <a:r>
              <a:rPr lang="de-DE" sz="1600" dirty="0"/>
              <a:t>Zuweisung von Werten können </a:t>
            </a:r>
            <a:r>
              <a:rPr lang="de-DE" sz="1600" dirty="0" smtClean="0"/>
              <a:t>die Layouts angepasst werden</a:t>
            </a:r>
            <a:endParaRPr lang="de-DE" sz="1600" dirty="0"/>
          </a:p>
        </p:txBody>
      </p:sp>
      <p:grpSp>
        <p:nvGrpSpPr>
          <p:cNvPr id="156677" name="Group 5"/>
          <p:cNvGrpSpPr>
            <a:grpSpLocks/>
          </p:cNvGrpSpPr>
          <p:nvPr/>
        </p:nvGrpSpPr>
        <p:grpSpPr bwMode="auto">
          <a:xfrm>
            <a:off x="1213339" y="1647825"/>
            <a:ext cx="6673362" cy="4171950"/>
            <a:chOff x="288" y="1248"/>
            <a:chExt cx="4800" cy="2916"/>
          </a:xfrm>
        </p:grpSpPr>
        <p:cxnSp>
          <p:nvCxnSpPr>
            <p:cNvPr id="156678" name="AutoShape 6"/>
            <p:cNvCxnSpPr>
              <a:cxnSpLocks noChangeShapeType="1"/>
            </p:cNvCxnSpPr>
            <p:nvPr/>
          </p:nvCxnSpPr>
          <p:spPr bwMode="auto">
            <a:xfrm>
              <a:off x="480" y="1728"/>
              <a:ext cx="1" cy="2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6679" name="AutoShape 7"/>
            <p:cNvCxnSpPr>
              <a:cxnSpLocks noChangeShapeType="1"/>
            </p:cNvCxnSpPr>
            <p:nvPr/>
          </p:nvCxnSpPr>
          <p:spPr bwMode="auto">
            <a:xfrm>
              <a:off x="432" y="1728"/>
              <a:ext cx="1" cy="2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6680" name="Line 8"/>
            <p:cNvSpPr>
              <a:spLocks noChangeShapeType="1"/>
            </p:cNvSpPr>
            <p:nvPr/>
          </p:nvSpPr>
          <p:spPr bwMode="auto">
            <a:xfrm>
              <a:off x="480" y="2016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cxnSp>
          <p:nvCxnSpPr>
            <p:cNvPr id="156681" name="AutoShape 9"/>
            <p:cNvCxnSpPr>
              <a:cxnSpLocks noChangeShapeType="1"/>
            </p:cNvCxnSpPr>
            <p:nvPr/>
          </p:nvCxnSpPr>
          <p:spPr bwMode="auto">
            <a:xfrm>
              <a:off x="480" y="1728"/>
              <a:ext cx="144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6682" name="AutoShape 10"/>
            <p:cNvCxnSpPr>
              <a:cxnSpLocks noChangeShapeType="1"/>
            </p:cNvCxnSpPr>
            <p:nvPr/>
          </p:nvCxnSpPr>
          <p:spPr bwMode="auto">
            <a:xfrm>
              <a:off x="624" y="1536"/>
              <a:ext cx="1" cy="19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6683" name="AutoShape 11"/>
            <p:cNvCxnSpPr>
              <a:cxnSpLocks noChangeShapeType="1"/>
            </p:cNvCxnSpPr>
            <p:nvPr/>
          </p:nvCxnSpPr>
          <p:spPr bwMode="auto">
            <a:xfrm>
              <a:off x="624" y="2016"/>
              <a:ext cx="0" cy="19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6684" name="AutoShape 12"/>
            <p:cNvCxnSpPr>
              <a:cxnSpLocks noChangeShapeType="1"/>
            </p:cNvCxnSpPr>
            <p:nvPr/>
          </p:nvCxnSpPr>
          <p:spPr bwMode="auto">
            <a:xfrm>
              <a:off x="288" y="1872"/>
              <a:ext cx="144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6685" name="Text Box 13"/>
            <p:cNvSpPr txBox="1">
              <a:spLocks noChangeArrowheads="1"/>
            </p:cNvSpPr>
            <p:nvPr/>
          </p:nvSpPr>
          <p:spPr bwMode="auto">
            <a:xfrm>
              <a:off x="636" y="1584"/>
              <a:ext cx="843" cy="6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itchFamily="18" charset="0"/>
                </a:rPr>
                <a:t>W=2.0</a:t>
              </a:r>
              <a:r>
                <a:rPr lang="en-US" sz="1800">
                  <a:latin typeface="Times New Roman" pitchFamily="18" charset="0"/>
                  <a:cs typeface="Times New Roman" pitchFamily="18" charset="0"/>
                </a:rPr>
                <a:t>µm</a:t>
              </a:r>
            </a:p>
            <a:p>
              <a:r>
                <a:rPr lang="en-US" sz="1800">
                  <a:latin typeface="Times New Roman" pitchFamily="18" charset="0"/>
                  <a:cs typeface="Times New Roman" pitchFamily="18" charset="0"/>
                </a:rPr>
                <a:t>L=0.25µm</a:t>
              </a:r>
            </a:p>
            <a:p>
              <a:r>
                <a:rPr lang="en-US" sz="1800">
                  <a:latin typeface="Times New Roman" pitchFamily="18" charset="0"/>
                  <a:cs typeface="Times New Roman" pitchFamily="18" charset="0"/>
                </a:rPr>
                <a:t>M=10</a:t>
              </a:r>
            </a:p>
          </p:txBody>
        </p:sp>
        <p:sp>
          <p:nvSpPr>
            <p:cNvPr id="156686" name="Line 14"/>
            <p:cNvSpPr>
              <a:spLocks noChangeShapeType="1"/>
            </p:cNvSpPr>
            <p:nvPr/>
          </p:nvSpPr>
          <p:spPr bwMode="auto">
            <a:xfrm>
              <a:off x="1440" y="1872"/>
              <a:ext cx="2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6687" name="Rectangle 15"/>
            <p:cNvSpPr>
              <a:spLocks noChangeArrowheads="1"/>
            </p:cNvSpPr>
            <p:nvPr/>
          </p:nvSpPr>
          <p:spPr bwMode="auto">
            <a:xfrm>
              <a:off x="1776" y="1584"/>
              <a:ext cx="672" cy="57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>
                  <a:latin typeface="Times New Roman" pitchFamily="18" charset="0"/>
                </a:rPr>
                <a:t>NMOS</a:t>
              </a:r>
            </a:p>
            <a:p>
              <a:pPr algn="ctr"/>
              <a:r>
                <a:rPr lang="en-US" sz="1800">
                  <a:latin typeface="Times New Roman" pitchFamily="18" charset="0"/>
                </a:rPr>
                <a:t>P-Cell</a:t>
              </a:r>
            </a:p>
          </p:txBody>
        </p:sp>
        <p:sp>
          <p:nvSpPr>
            <p:cNvPr id="156688" name="Line 16"/>
            <p:cNvSpPr>
              <a:spLocks noChangeShapeType="1"/>
            </p:cNvSpPr>
            <p:nvPr/>
          </p:nvSpPr>
          <p:spPr bwMode="auto">
            <a:xfrm>
              <a:off x="2544" y="1872"/>
              <a:ext cx="24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cxnSp>
          <p:nvCxnSpPr>
            <p:cNvPr id="156689" name="AutoShape 17"/>
            <p:cNvCxnSpPr>
              <a:cxnSpLocks noChangeShapeType="1"/>
            </p:cNvCxnSpPr>
            <p:nvPr/>
          </p:nvCxnSpPr>
          <p:spPr bwMode="auto">
            <a:xfrm>
              <a:off x="480" y="3072"/>
              <a:ext cx="288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6690" name="AutoShape 18"/>
            <p:cNvCxnSpPr>
              <a:cxnSpLocks noChangeShapeType="1"/>
            </p:cNvCxnSpPr>
            <p:nvPr/>
          </p:nvCxnSpPr>
          <p:spPr bwMode="auto">
            <a:xfrm>
              <a:off x="624" y="2784"/>
              <a:ext cx="1" cy="2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6691" name="AutoShape 19"/>
            <p:cNvCxnSpPr>
              <a:cxnSpLocks noChangeShapeType="1"/>
            </p:cNvCxnSpPr>
            <p:nvPr/>
          </p:nvCxnSpPr>
          <p:spPr bwMode="auto">
            <a:xfrm>
              <a:off x="480" y="3120"/>
              <a:ext cx="288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6692" name="AutoShape 20"/>
            <p:cNvCxnSpPr>
              <a:cxnSpLocks noChangeShapeType="1"/>
            </p:cNvCxnSpPr>
            <p:nvPr/>
          </p:nvCxnSpPr>
          <p:spPr bwMode="auto">
            <a:xfrm>
              <a:off x="624" y="3120"/>
              <a:ext cx="1" cy="2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6693" name="Text Box 21"/>
            <p:cNvSpPr txBox="1">
              <a:spLocks noChangeArrowheads="1"/>
            </p:cNvSpPr>
            <p:nvPr/>
          </p:nvSpPr>
          <p:spPr bwMode="auto">
            <a:xfrm>
              <a:off x="785" y="2976"/>
              <a:ext cx="734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itchFamily="18" charset="0"/>
                </a:rPr>
                <a:t>C=600fF</a:t>
              </a:r>
              <a:endParaRPr 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6694" name="Line 22"/>
            <p:cNvSpPr>
              <a:spLocks noChangeShapeType="1"/>
            </p:cNvSpPr>
            <p:nvPr/>
          </p:nvSpPr>
          <p:spPr bwMode="auto">
            <a:xfrm>
              <a:off x="1440" y="3072"/>
              <a:ext cx="2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6695" name="Rectangle 23"/>
            <p:cNvSpPr>
              <a:spLocks noChangeArrowheads="1"/>
            </p:cNvSpPr>
            <p:nvPr/>
          </p:nvSpPr>
          <p:spPr bwMode="auto">
            <a:xfrm>
              <a:off x="1776" y="2784"/>
              <a:ext cx="672" cy="57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>
                  <a:latin typeface="Times New Roman" pitchFamily="18" charset="0"/>
                </a:rPr>
                <a:t>Capacitor</a:t>
              </a:r>
            </a:p>
            <a:p>
              <a:pPr algn="ctr"/>
              <a:r>
                <a:rPr lang="en-US" sz="1800">
                  <a:latin typeface="Times New Roman" pitchFamily="18" charset="0"/>
                </a:rPr>
                <a:t>P-Cell</a:t>
              </a:r>
            </a:p>
          </p:txBody>
        </p:sp>
        <p:sp>
          <p:nvSpPr>
            <p:cNvPr id="156696" name="Line 24"/>
            <p:cNvSpPr>
              <a:spLocks noChangeShapeType="1"/>
            </p:cNvSpPr>
            <p:nvPr/>
          </p:nvSpPr>
          <p:spPr bwMode="auto">
            <a:xfrm>
              <a:off x="2544" y="3072"/>
              <a:ext cx="24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156697" name="Picture 25" descr="nmos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248"/>
              <a:ext cx="2160" cy="1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6698" name="Picture 26" descr="cap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592"/>
              <a:ext cx="2208" cy="1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56699" name="Object 27"/>
          <p:cNvGraphicFramePr>
            <a:graphicFrameLocks noChangeAspect="1"/>
          </p:cNvGraphicFramePr>
          <p:nvPr/>
        </p:nvGraphicFramePr>
        <p:xfrm>
          <a:off x="4489939" y="3344863"/>
          <a:ext cx="164123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472" name="Formel" r:id="rId5" imgW="177480" imgH="164880" progId="Equation.3">
                  <p:embed/>
                </p:oleObj>
              </mc:Choice>
              <mc:Fallback>
                <p:oleObj name="Formel" r:id="rId5" imgW="177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939" y="3344863"/>
                        <a:ext cx="164123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DD45B8-53DB-4219-A026-0A728A62226B}" type="slidenum">
              <a:rPr lang="de-DE" altLang="de-DE" smtClean="0"/>
              <a:pPr>
                <a:defRPr/>
              </a:pPr>
              <a:t>51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7007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  <a:cs typeface="Arial" charset="0"/>
              </a:rPr>
              <a:t>Layout-Designablauf</a:t>
            </a:r>
            <a:endParaRPr lang="de-DE" b="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492369" y="831850"/>
            <a:ext cx="787790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600" dirty="0"/>
              <a:t>Bauelemente</a:t>
            </a:r>
            <a:r>
              <a:rPr lang="de-DE" sz="1600" dirty="0" smtClean="0"/>
              <a:t> als P-Zellen werden platziert (</a:t>
            </a:r>
            <a:r>
              <a:rPr lang="de-DE" sz="1600" dirty="0"/>
              <a:t>a</a:t>
            </a:r>
            <a:r>
              <a:rPr lang="de-DE" sz="1600" dirty="0" smtClean="0"/>
              <a:t>utomatisch oder per Hand)</a:t>
            </a:r>
            <a:endParaRPr lang="de-DE" sz="1600" dirty="0"/>
          </a:p>
        </p:txBody>
      </p:sp>
      <p:grpSp>
        <p:nvGrpSpPr>
          <p:cNvPr id="153605" name="Group 5"/>
          <p:cNvGrpSpPr>
            <a:grpSpLocks/>
          </p:cNvGrpSpPr>
          <p:nvPr/>
        </p:nvGrpSpPr>
        <p:grpSpPr bwMode="auto">
          <a:xfrm>
            <a:off x="606669" y="1200150"/>
            <a:ext cx="7860323" cy="4686300"/>
            <a:chOff x="96" y="768"/>
            <a:chExt cx="5568" cy="3312"/>
          </a:xfrm>
        </p:grpSpPr>
        <p:pic>
          <p:nvPicPr>
            <p:cNvPr id="153606" name="Picture 6" descr="teleschem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768"/>
              <a:ext cx="2402" cy="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3607" name="Group 7"/>
            <p:cNvGrpSpPr>
              <a:grpSpLocks/>
            </p:cNvGrpSpPr>
            <p:nvPr/>
          </p:nvGrpSpPr>
          <p:grpSpPr bwMode="auto">
            <a:xfrm>
              <a:off x="576" y="960"/>
              <a:ext cx="5088" cy="3120"/>
              <a:chOff x="576" y="960"/>
              <a:chExt cx="5088" cy="3120"/>
            </a:xfrm>
          </p:grpSpPr>
          <p:pic>
            <p:nvPicPr>
              <p:cNvPr id="153608" name="Picture 8" descr="telelayout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8" y="1152"/>
                <a:ext cx="3216" cy="2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3609" name="Oval 9"/>
              <p:cNvSpPr>
                <a:spLocks noChangeArrowheads="1"/>
              </p:cNvSpPr>
              <p:nvPr/>
            </p:nvSpPr>
            <p:spPr bwMode="auto">
              <a:xfrm>
                <a:off x="1392" y="2976"/>
                <a:ext cx="672" cy="864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3610" name="Oval 10"/>
              <p:cNvSpPr>
                <a:spLocks noChangeArrowheads="1"/>
              </p:cNvSpPr>
              <p:nvPr/>
            </p:nvSpPr>
            <p:spPr bwMode="auto">
              <a:xfrm>
                <a:off x="576" y="2976"/>
                <a:ext cx="672" cy="864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3611" name="Oval 11"/>
              <p:cNvSpPr>
                <a:spLocks noChangeArrowheads="1"/>
              </p:cNvSpPr>
              <p:nvPr/>
            </p:nvSpPr>
            <p:spPr bwMode="auto">
              <a:xfrm>
                <a:off x="576" y="1632"/>
                <a:ext cx="1488" cy="912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3612" name="Oval 12"/>
              <p:cNvSpPr>
                <a:spLocks noChangeArrowheads="1"/>
              </p:cNvSpPr>
              <p:nvPr/>
            </p:nvSpPr>
            <p:spPr bwMode="auto">
              <a:xfrm>
                <a:off x="1104" y="960"/>
                <a:ext cx="432" cy="432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3613" name="Freeform 13"/>
              <p:cNvSpPr>
                <a:spLocks/>
              </p:cNvSpPr>
              <p:nvPr/>
            </p:nvSpPr>
            <p:spPr bwMode="auto">
              <a:xfrm>
                <a:off x="1536" y="960"/>
                <a:ext cx="2208" cy="304"/>
              </a:xfrm>
              <a:custGeom>
                <a:avLst/>
                <a:gdLst>
                  <a:gd name="T0" fmla="*/ 0 w 2208"/>
                  <a:gd name="T1" fmla="*/ 208 h 304"/>
                  <a:gd name="T2" fmla="*/ 1440 w 2208"/>
                  <a:gd name="T3" fmla="*/ 16 h 304"/>
                  <a:gd name="T4" fmla="*/ 2208 w 2208"/>
                  <a:gd name="T5" fmla="*/ 304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08" h="304">
                    <a:moveTo>
                      <a:pt x="0" y="208"/>
                    </a:moveTo>
                    <a:cubicBezTo>
                      <a:pt x="536" y="104"/>
                      <a:pt x="1072" y="0"/>
                      <a:pt x="1440" y="16"/>
                    </a:cubicBezTo>
                    <a:cubicBezTo>
                      <a:pt x="1808" y="32"/>
                      <a:pt x="2080" y="256"/>
                      <a:pt x="2208" y="304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3614" name="Freeform 14"/>
              <p:cNvSpPr>
                <a:spLocks/>
              </p:cNvSpPr>
              <p:nvPr/>
            </p:nvSpPr>
            <p:spPr bwMode="auto">
              <a:xfrm>
                <a:off x="2064" y="1992"/>
                <a:ext cx="1440" cy="264"/>
              </a:xfrm>
              <a:custGeom>
                <a:avLst/>
                <a:gdLst>
                  <a:gd name="T0" fmla="*/ 0 w 1440"/>
                  <a:gd name="T1" fmla="*/ 120 h 264"/>
                  <a:gd name="T2" fmla="*/ 816 w 1440"/>
                  <a:gd name="T3" fmla="*/ 24 h 264"/>
                  <a:gd name="T4" fmla="*/ 1440 w 1440"/>
                  <a:gd name="T5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40" h="264">
                    <a:moveTo>
                      <a:pt x="0" y="120"/>
                    </a:moveTo>
                    <a:cubicBezTo>
                      <a:pt x="288" y="60"/>
                      <a:pt x="576" y="0"/>
                      <a:pt x="816" y="24"/>
                    </a:cubicBezTo>
                    <a:cubicBezTo>
                      <a:pt x="1056" y="48"/>
                      <a:pt x="1248" y="156"/>
                      <a:pt x="1440" y="264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3615" name="Freeform 15"/>
              <p:cNvSpPr>
                <a:spLocks/>
              </p:cNvSpPr>
              <p:nvPr/>
            </p:nvSpPr>
            <p:spPr bwMode="auto">
              <a:xfrm>
                <a:off x="1104" y="2496"/>
                <a:ext cx="2064" cy="640"/>
              </a:xfrm>
              <a:custGeom>
                <a:avLst/>
                <a:gdLst>
                  <a:gd name="T0" fmla="*/ 0 w 2064"/>
                  <a:gd name="T1" fmla="*/ 544 h 640"/>
                  <a:gd name="T2" fmla="*/ 1440 w 2064"/>
                  <a:gd name="T3" fmla="*/ 16 h 640"/>
                  <a:gd name="T4" fmla="*/ 2064 w 2064"/>
                  <a:gd name="T5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64" h="640">
                    <a:moveTo>
                      <a:pt x="0" y="544"/>
                    </a:moveTo>
                    <a:cubicBezTo>
                      <a:pt x="548" y="272"/>
                      <a:pt x="1096" y="0"/>
                      <a:pt x="1440" y="16"/>
                    </a:cubicBezTo>
                    <a:cubicBezTo>
                      <a:pt x="1784" y="32"/>
                      <a:pt x="1960" y="536"/>
                      <a:pt x="2064" y="640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3616" name="Freeform 16"/>
              <p:cNvSpPr>
                <a:spLocks/>
              </p:cNvSpPr>
              <p:nvPr/>
            </p:nvSpPr>
            <p:spPr bwMode="auto">
              <a:xfrm>
                <a:off x="1968" y="3456"/>
                <a:ext cx="2592" cy="624"/>
              </a:xfrm>
              <a:custGeom>
                <a:avLst/>
                <a:gdLst>
                  <a:gd name="T0" fmla="*/ 0 w 2592"/>
                  <a:gd name="T1" fmla="*/ 288 h 624"/>
                  <a:gd name="T2" fmla="*/ 1536 w 2592"/>
                  <a:gd name="T3" fmla="*/ 576 h 624"/>
                  <a:gd name="T4" fmla="*/ 2592 w 2592"/>
                  <a:gd name="T5" fmla="*/ 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92" h="624">
                    <a:moveTo>
                      <a:pt x="0" y="288"/>
                    </a:moveTo>
                    <a:cubicBezTo>
                      <a:pt x="552" y="456"/>
                      <a:pt x="1104" y="624"/>
                      <a:pt x="1536" y="576"/>
                    </a:cubicBezTo>
                    <a:cubicBezTo>
                      <a:pt x="1968" y="528"/>
                      <a:pt x="2280" y="264"/>
                      <a:pt x="2592" y="0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DD45B8-53DB-4219-A026-0A728A62226B}" type="slidenum">
              <a:rPr lang="de-DE" altLang="de-DE" smtClean="0"/>
              <a:pPr>
                <a:defRPr/>
              </a:pPr>
              <a:t>52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317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  <a:cs typeface="Arial" charset="0"/>
              </a:rPr>
              <a:t>Layout-Designablauf</a:t>
            </a:r>
            <a:endParaRPr lang="de-DE" b="0" dirty="0"/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492369" y="831851"/>
            <a:ext cx="787790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600" dirty="0" err="1"/>
              <a:t>Cadence</a:t>
            </a:r>
            <a:r>
              <a:rPr lang="de-DE" sz="1600" dirty="0"/>
              <a:t> Design Systems: </a:t>
            </a:r>
            <a:r>
              <a:rPr lang="de-DE" sz="1600" dirty="0" err="1"/>
              <a:t>Virtuoso</a:t>
            </a:r>
            <a:r>
              <a:rPr lang="de-DE" sz="1600" dirty="0"/>
              <a:t> XL</a:t>
            </a:r>
          </a:p>
          <a:p>
            <a:r>
              <a:rPr lang="de-DE" sz="1600" dirty="0"/>
              <a:t>Bauelemente und Pins werden wie im Schaltplan angegeben platziert</a:t>
            </a:r>
          </a:p>
        </p:txBody>
      </p:sp>
      <p:grpSp>
        <p:nvGrpSpPr>
          <p:cNvPr id="157701" name="Group 5"/>
          <p:cNvGrpSpPr>
            <a:grpSpLocks/>
          </p:cNvGrpSpPr>
          <p:nvPr/>
        </p:nvGrpSpPr>
        <p:grpSpPr bwMode="auto">
          <a:xfrm>
            <a:off x="624254" y="1619250"/>
            <a:ext cx="7655169" cy="4362450"/>
            <a:chOff x="144" y="1032"/>
            <a:chExt cx="5488" cy="3096"/>
          </a:xfrm>
        </p:grpSpPr>
        <p:pic>
          <p:nvPicPr>
            <p:cNvPr id="157702" name="Picture 6" descr="layout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200"/>
              <a:ext cx="2608" cy="2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703" name="Picture 7" descr="schematic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152"/>
              <a:ext cx="2813" cy="2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7704" name="Freeform 8"/>
            <p:cNvSpPr>
              <a:spLocks/>
            </p:cNvSpPr>
            <p:nvPr/>
          </p:nvSpPr>
          <p:spPr bwMode="auto">
            <a:xfrm>
              <a:off x="1248" y="1032"/>
              <a:ext cx="2496" cy="552"/>
            </a:xfrm>
            <a:custGeom>
              <a:avLst/>
              <a:gdLst>
                <a:gd name="T0" fmla="*/ 0 w 2496"/>
                <a:gd name="T1" fmla="*/ 552 h 552"/>
                <a:gd name="T2" fmla="*/ 1392 w 2496"/>
                <a:gd name="T3" fmla="*/ 24 h 552"/>
                <a:gd name="T4" fmla="*/ 2496 w 2496"/>
                <a:gd name="T5" fmla="*/ 408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96" h="552">
                  <a:moveTo>
                    <a:pt x="0" y="552"/>
                  </a:moveTo>
                  <a:cubicBezTo>
                    <a:pt x="488" y="300"/>
                    <a:pt x="976" y="48"/>
                    <a:pt x="1392" y="24"/>
                  </a:cubicBezTo>
                  <a:cubicBezTo>
                    <a:pt x="1808" y="0"/>
                    <a:pt x="2312" y="344"/>
                    <a:pt x="2496" y="408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7705" name="Line 9"/>
            <p:cNvSpPr>
              <a:spLocks noChangeShapeType="1"/>
            </p:cNvSpPr>
            <p:nvPr/>
          </p:nvSpPr>
          <p:spPr bwMode="auto">
            <a:xfrm>
              <a:off x="1968" y="3552"/>
              <a:ext cx="187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7706" name="Freeform 10"/>
            <p:cNvSpPr>
              <a:spLocks/>
            </p:cNvSpPr>
            <p:nvPr/>
          </p:nvSpPr>
          <p:spPr bwMode="auto">
            <a:xfrm>
              <a:off x="2112" y="2832"/>
              <a:ext cx="2304" cy="464"/>
            </a:xfrm>
            <a:custGeom>
              <a:avLst/>
              <a:gdLst>
                <a:gd name="T0" fmla="*/ 0 w 2304"/>
                <a:gd name="T1" fmla="*/ 0 h 464"/>
                <a:gd name="T2" fmla="*/ 1488 w 2304"/>
                <a:gd name="T3" fmla="*/ 432 h 464"/>
                <a:gd name="T4" fmla="*/ 2304 w 2304"/>
                <a:gd name="T5" fmla="*/ 192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04" h="464">
                  <a:moveTo>
                    <a:pt x="0" y="0"/>
                  </a:moveTo>
                  <a:cubicBezTo>
                    <a:pt x="552" y="200"/>
                    <a:pt x="1104" y="400"/>
                    <a:pt x="1488" y="432"/>
                  </a:cubicBezTo>
                  <a:cubicBezTo>
                    <a:pt x="1872" y="464"/>
                    <a:pt x="2168" y="232"/>
                    <a:pt x="2304" y="192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7707" name="Freeform 11"/>
            <p:cNvSpPr>
              <a:spLocks/>
            </p:cNvSpPr>
            <p:nvPr/>
          </p:nvSpPr>
          <p:spPr bwMode="auto">
            <a:xfrm>
              <a:off x="1248" y="2288"/>
              <a:ext cx="2112" cy="208"/>
            </a:xfrm>
            <a:custGeom>
              <a:avLst/>
              <a:gdLst>
                <a:gd name="T0" fmla="*/ 0 w 2112"/>
                <a:gd name="T1" fmla="*/ 208 h 208"/>
                <a:gd name="T2" fmla="*/ 1440 w 2112"/>
                <a:gd name="T3" fmla="*/ 16 h 208"/>
                <a:gd name="T4" fmla="*/ 2112 w 2112"/>
                <a:gd name="T5" fmla="*/ 11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2" h="208">
                  <a:moveTo>
                    <a:pt x="0" y="208"/>
                  </a:moveTo>
                  <a:cubicBezTo>
                    <a:pt x="544" y="120"/>
                    <a:pt x="1088" y="32"/>
                    <a:pt x="1440" y="16"/>
                  </a:cubicBezTo>
                  <a:cubicBezTo>
                    <a:pt x="1792" y="0"/>
                    <a:pt x="2000" y="96"/>
                    <a:pt x="2112" y="112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7708" name="Freeform 12"/>
            <p:cNvSpPr>
              <a:spLocks/>
            </p:cNvSpPr>
            <p:nvPr/>
          </p:nvSpPr>
          <p:spPr bwMode="auto">
            <a:xfrm>
              <a:off x="2112" y="1920"/>
              <a:ext cx="2352" cy="320"/>
            </a:xfrm>
            <a:custGeom>
              <a:avLst/>
              <a:gdLst>
                <a:gd name="T0" fmla="*/ 0 w 2352"/>
                <a:gd name="T1" fmla="*/ 0 h 320"/>
                <a:gd name="T2" fmla="*/ 1584 w 2352"/>
                <a:gd name="T3" fmla="*/ 288 h 320"/>
                <a:gd name="T4" fmla="*/ 2352 w 2352"/>
                <a:gd name="T5" fmla="*/ 19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52" h="320">
                  <a:moveTo>
                    <a:pt x="0" y="0"/>
                  </a:moveTo>
                  <a:cubicBezTo>
                    <a:pt x="596" y="128"/>
                    <a:pt x="1192" y="256"/>
                    <a:pt x="1584" y="288"/>
                  </a:cubicBezTo>
                  <a:cubicBezTo>
                    <a:pt x="1976" y="320"/>
                    <a:pt x="2164" y="256"/>
                    <a:pt x="2352" y="192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DD45B8-53DB-4219-A026-0A728A62226B}" type="slidenum">
              <a:rPr lang="de-DE" altLang="de-DE" smtClean="0"/>
              <a:pPr>
                <a:defRPr/>
              </a:pPr>
              <a:t>53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6126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  <a:cs typeface="Arial" charset="0"/>
              </a:rPr>
              <a:t>Layout-Designablauf</a:t>
            </a:r>
            <a:endParaRPr lang="de-DE" b="0" dirty="0"/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492369" y="831851"/>
            <a:ext cx="78779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600" dirty="0"/>
              <a:t>Bauelemente </a:t>
            </a:r>
            <a:r>
              <a:rPr lang="de-DE" sz="1600" dirty="0" smtClean="0"/>
              <a:t>werden mit Metalllagen verbunden</a:t>
            </a:r>
          </a:p>
        </p:txBody>
      </p:sp>
      <p:grpSp>
        <p:nvGrpSpPr>
          <p:cNvPr id="157701" name="Group 5"/>
          <p:cNvGrpSpPr>
            <a:grpSpLocks/>
          </p:cNvGrpSpPr>
          <p:nvPr/>
        </p:nvGrpSpPr>
        <p:grpSpPr bwMode="auto">
          <a:xfrm>
            <a:off x="624254" y="1619250"/>
            <a:ext cx="7655169" cy="4362450"/>
            <a:chOff x="144" y="1032"/>
            <a:chExt cx="5488" cy="3096"/>
          </a:xfrm>
        </p:grpSpPr>
        <p:pic>
          <p:nvPicPr>
            <p:cNvPr id="157702" name="Picture 6" descr="layout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200"/>
              <a:ext cx="2608" cy="2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703" name="Picture 7" descr="schematic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152"/>
              <a:ext cx="2813" cy="2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7704" name="Freeform 8"/>
            <p:cNvSpPr>
              <a:spLocks/>
            </p:cNvSpPr>
            <p:nvPr/>
          </p:nvSpPr>
          <p:spPr bwMode="auto">
            <a:xfrm>
              <a:off x="1248" y="1032"/>
              <a:ext cx="2496" cy="552"/>
            </a:xfrm>
            <a:custGeom>
              <a:avLst/>
              <a:gdLst>
                <a:gd name="T0" fmla="*/ 0 w 2496"/>
                <a:gd name="T1" fmla="*/ 552 h 552"/>
                <a:gd name="T2" fmla="*/ 1392 w 2496"/>
                <a:gd name="T3" fmla="*/ 24 h 552"/>
                <a:gd name="T4" fmla="*/ 2496 w 2496"/>
                <a:gd name="T5" fmla="*/ 408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96" h="552">
                  <a:moveTo>
                    <a:pt x="0" y="552"/>
                  </a:moveTo>
                  <a:cubicBezTo>
                    <a:pt x="488" y="300"/>
                    <a:pt x="976" y="48"/>
                    <a:pt x="1392" y="24"/>
                  </a:cubicBezTo>
                  <a:cubicBezTo>
                    <a:pt x="1808" y="0"/>
                    <a:pt x="2312" y="344"/>
                    <a:pt x="2496" y="408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7705" name="Line 9"/>
            <p:cNvSpPr>
              <a:spLocks noChangeShapeType="1"/>
            </p:cNvSpPr>
            <p:nvPr/>
          </p:nvSpPr>
          <p:spPr bwMode="auto">
            <a:xfrm>
              <a:off x="1968" y="3552"/>
              <a:ext cx="187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7706" name="Freeform 10"/>
            <p:cNvSpPr>
              <a:spLocks/>
            </p:cNvSpPr>
            <p:nvPr/>
          </p:nvSpPr>
          <p:spPr bwMode="auto">
            <a:xfrm>
              <a:off x="2112" y="2832"/>
              <a:ext cx="2304" cy="464"/>
            </a:xfrm>
            <a:custGeom>
              <a:avLst/>
              <a:gdLst>
                <a:gd name="T0" fmla="*/ 0 w 2304"/>
                <a:gd name="T1" fmla="*/ 0 h 464"/>
                <a:gd name="T2" fmla="*/ 1488 w 2304"/>
                <a:gd name="T3" fmla="*/ 432 h 464"/>
                <a:gd name="T4" fmla="*/ 2304 w 2304"/>
                <a:gd name="T5" fmla="*/ 192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04" h="464">
                  <a:moveTo>
                    <a:pt x="0" y="0"/>
                  </a:moveTo>
                  <a:cubicBezTo>
                    <a:pt x="552" y="200"/>
                    <a:pt x="1104" y="400"/>
                    <a:pt x="1488" y="432"/>
                  </a:cubicBezTo>
                  <a:cubicBezTo>
                    <a:pt x="1872" y="464"/>
                    <a:pt x="2168" y="232"/>
                    <a:pt x="2304" y="192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7707" name="Freeform 11"/>
            <p:cNvSpPr>
              <a:spLocks/>
            </p:cNvSpPr>
            <p:nvPr/>
          </p:nvSpPr>
          <p:spPr bwMode="auto">
            <a:xfrm>
              <a:off x="1248" y="2288"/>
              <a:ext cx="2112" cy="208"/>
            </a:xfrm>
            <a:custGeom>
              <a:avLst/>
              <a:gdLst>
                <a:gd name="T0" fmla="*/ 0 w 2112"/>
                <a:gd name="T1" fmla="*/ 208 h 208"/>
                <a:gd name="T2" fmla="*/ 1440 w 2112"/>
                <a:gd name="T3" fmla="*/ 16 h 208"/>
                <a:gd name="T4" fmla="*/ 2112 w 2112"/>
                <a:gd name="T5" fmla="*/ 11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2" h="208">
                  <a:moveTo>
                    <a:pt x="0" y="208"/>
                  </a:moveTo>
                  <a:cubicBezTo>
                    <a:pt x="544" y="120"/>
                    <a:pt x="1088" y="32"/>
                    <a:pt x="1440" y="16"/>
                  </a:cubicBezTo>
                  <a:cubicBezTo>
                    <a:pt x="1792" y="0"/>
                    <a:pt x="2000" y="96"/>
                    <a:pt x="2112" y="112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7708" name="Freeform 12"/>
            <p:cNvSpPr>
              <a:spLocks/>
            </p:cNvSpPr>
            <p:nvPr/>
          </p:nvSpPr>
          <p:spPr bwMode="auto">
            <a:xfrm>
              <a:off x="2112" y="1920"/>
              <a:ext cx="2352" cy="320"/>
            </a:xfrm>
            <a:custGeom>
              <a:avLst/>
              <a:gdLst>
                <a:gd name="T0" fmla="*/ 0 w 2352"/>
                <a:gd name="T1" fmla="*/ 0 h 320"/>
                <a:gd name="T2" fmla="*/ 1584 w 2352"/>
                <a:gd name="T3" fmla="*/ 288 h 320"/>
                <a:gd name="T4" fmla="*/ 2352 w 2352"/>
                <a:gd name="T5" fmla="*/ 19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52" h="320">
                  <a:moveTo>
                    <a:pt x="0" y="0"/>
                  </a:moveTo>
                  <a:cubicBezTo>
                    <a:pt x="596" y="128"/>
                    <a:pt x="1192" y="256"/>
                    <a:pt x="1584" y="288"/>
                  </a:cubicBezTo>
                  <a:cubicBezTo>
                    <a:pt x="1976" y="320"/>
                    <a:pt x="2164" y="256"/>
                    <a:pt x="2352" y="192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DD45B8-53DB-4219-A026-0A728A62226B}" type="slidenum">
              <a:rPr lang="de-DE" altLang="de-DE" smtClean="0"/>
              <a:pPr>
                <a:defRPr/>
              </a:pPr>
              <a:t>54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3351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  <a:cs typeface="Arial" charset="0"/>
              </a:rPr>
              <a:t>Layout-Designablauf</a:t>
            </a:r>
            <a:endParaRPr lang="de-DE" b="0" dirty="0"/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492369" y="831851"/>
            <a:ext cx="78779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600" dirty="0" smtClean="0"/>
              <a:t>Design </a:t>
            </a:r>
            <a:r>
              <a:rPr lang="de-DE" sz="1600" dirty="0" err="1" smtClean="0"/>
              <a:t>Rule</a:t>
            </a:r>
            <a:r>
              <a:rPr lang="de-DE" sz="1600" dirty="0" smtClean="0"/>
              <a:t> Check (DRC)</a:t>
            </a:r>
            <a:r>
              <a:rPr lang="de-DE" sz="1600" dirty="0"/>
              <a:t> </a:t>
            </a:r>
            <a:r>
              <a:rPr lang="de-DE" sz="1600" dirty="0" smtClean="0"/>
              <a:t>- Tool</a:t>
            </a:r>
          </a:p>
        </p:txBody>
      </p:sp>
      <p:grpSp>
        <p:nvGrpSpPr>
          <p:cNvPr id="157701" name="Group 5"/>
          <p:cNvGrpSpPr>
            <a:grpSpLocks/>
          </p:cNvGrpSpPr>
          <p:nvPr/>
        </p:nvGrpSpPr>
        <p:grpSpPr bwMode="auto">
          <a:xfrm>
            <a:off x="624254" y="1619250"/>
            <a:ext cx="7655169" cy="4362450"/>
            <a:chOff x="144" y="1032"/>
            <a:chExt cx="5488" cy="3096"/>
          </a:xfrm>
        </p:grpSpPr>
        <p:pic>
          <p:nvPicPr>
            <p:cNvPr id="157702" name="Picture 6" descr="layout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200"/>
              <a:ext cx="2608" cy="2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703" name="Picture 7" descr="schematic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152"/>
              <a:ext cx="2813" cy="2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7704" name="Freeform 8"/>
            <p:cNvSpPr>
              <a:spLocks/>
            </p:cNvSpPr>
            <p:nvPr/>
          </p:nvSpPr>
          <p:spPr bwMode="auto">
            <a:xfrm>
              <a:off x="1248" y="1032"/>
              <a:ext cx="2496" cy="552"/>
            </a:xfrm>
            <a:custGeom>
              <a:avLst/>
              <a:gdLst>
                <a:gd name="T0" fmla="*/ 0 w 2496"/>
                <a:gd name="T1" fmla="*/ 552 h 552"/>
                <a:gd name="T2" fmla="*/ 1392 w 2496"/>
                <a:gd name="T3" fmla="*/ 24 h 552"/>
                <a:gd name="T4" fmla="*/ 2496 w 2496"/>
                <a:gd name="T5" fmla="*/ 408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96" h="552">
                  <a:moveTo>
                    <a:pt x="0" y="552"/>
                  </a:moveTo>
                  <a:cubicBezTo>
                    <a:pt x="488" y="300"/>
                    <a:pt x="976" y="48"/>
                    <a:pt x="1392" y="24"/>
                  </a:cubicBezTo>
                  <a:cubicBezTo>
                    <a:pt x="1808" y="0"/>
                    <a:pt x="2312" y="344"/>
                    <a:pt x="2496" y="408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7705" name="Line 9"/>
            <p:cNvSpPr>
              <a:spLocks noChangeShapeType="1"/>
            </p:cNvSpPr>
            <p:nvPr/>
          </p:nvSpPr>
          <p:spPr bwMode="auto">
            <a:xfrm>
              <a:off x="1968" y="3552"/>
              <a:ext cx="187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7706" name="Freeform 10"/>
            <p:cNvSpPr>
              <a:spLocks/>
            </p:cNvSpPr>
            <p:nvPr/>
          </p:nvSpPr>
          <p:spPr bwMode="auto">
            <a:xfrm>
              <a:off x="2112" y="2832"/>
              <a:ext cx="2304" cy="464"/>
            </a:xfrm>
            <a:custGeom>
              <a:avLst/>
              <a:gdLst>
                <a:gd name="T0" fmla="*/ 0 w 2304"/>
                <a:gd name="T1" fmla="*/ 0 h 464"/>
                <a:gd name="T2" fmla="*/ 1488 w 2304"/>
                <a:gd name="T3" fmla="*/ 432 h 464"/>
                <a:gd name="T4" fmla="*/ 2304 w 2304"/>
                <a:gd name="T5" fmla="*/ 192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04" h="464">
                  <a:moveTo>
                    <a:pt x="0" y="0"/>
                  </a:moveTo>
                  <a:cubicBezTo>
                    <a:pt x="552" y="200"/>
                    <a:pt x="1104" y="400"/>
                    <a:pt x="1488" y="432"/>
                  </a:cubicBezTo>
                  <a:cubicBezTo>
                    <a:pt x="1872" y="464"/>
                    <a:pt x="2168" y="232"/>
                    <a:pt x="2304" y="192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7707" name="Freeform 11"/>
            <p:cNvSpPr>
              <a:spLocks/>
            </p:cNvSpPr>
            <p:nvPr/>
          </p:nvSpPr>
          <p:spPr bwMode="auto">
            <a:xfrm>
              <a:off x="1248" y="2288"/>
              <a:ext cx="2112" cy="208"/>
            </a:xfrm>
            <a:custGeom>
              <a:avLst/>
              <a:gdLst>
                <a:gd name="T0" fmla="*/ 0 w 2112"/>
                <a:gd name="T1" fmla="*/ 208 h 208"/>
                <a:gd name="T2" fmla="*/ 1440 w 2112"/>
                <a:gd name="T3" fmla="*/ 16 h 208"/>
                <a:gd name="T4" fmla="*/ 2112 w 2112"/>
                <a:gd name="T5" fmla="*/ 11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2" h="208">
                  <a:moveTo>
                    <a:pt x="0" y="208"/>
                  </a:moveTo>
                  <a:cubicBezTo>
                    <a:pt x="544" y="120"/>
                    <a:pt x="1088" y="32"/>
                    <a:pt x="1440" y="16"/>
                  </a:cubicBezTo>
                  <a:cubicBezTo>
                    <a:pt x="1792" y="0"/>
                    <a:pt x="2000" y="96"/>
                    <a:pt x="2112" y="112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7708" name="Freeform 12"/>
            <p:cNvSpPr>
              <a:spLocks/>
            </p:cNvSpPr>
            <p:nvPr/>
          </p:nvSpPr>
          <p:spPr bwMode="auto">
            <a:xfrm>
              <a:off x="2112" y="1920"/>
              <a:ext cx="2352" cy="320"/>
            </a:xfrm>
            <a:custGeom>
              <a:avLst/>
              <a:gdLst>
                <a:gd name="T0" fmla="*/ 0 w 2352"/>
                <a:gd name="T1" fmla="*/ 0 h 320"/>
                <a:gd name="T2" fmla="*/ 1584 w 2352"/>
                <a:gd name="T3" fmla="*/ 288 h 320"/>
                <a:gd name="T4" fmla="*/ 2352 w 2352"/>
                <a:gd name="T5" fmla="*/ 19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52" h="320">
                  <a:moveTo>
                    <a:pt x="0" y="0"/>
                  </a:moveTo>
                  <a:cubicBezTo>
                    <a:pt x="596" y="128"/>
                    <a:pt x="1192" y="256"/>
                    <a:pt x="1584" y="288"/>
                  </a:cubicBezTo>
                  <a:cubicBezTo>
                    <a:pt x="1976" y="320"/>
                    <a:pt x="2164" y="256"/>
                    <a:pt x="2352" y="192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DD45B8-53DB-4219-A026-0A728A62226B}" type="slidenum">
              <a:rPr lang="de-DE" altLang="de-DE" smtClean="0"/>
              <a:pPr>
                <a:defRPr/>
              </a:pPr>
              <a:t>55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1766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3EC829-EC77-48B0-B732-C7E7FA3D1649}" type="slidenum">
              <a:rPr lang="de-DE" altLang="de-DE" sz="1400">
                <a:latin typeface="Arial" charset="0"/>
              </a:rPr>
              <a:pPr/>
              <a:t>56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  <a:cs typeface="Arial" charset="0"/>
              </a:rPr>
              <a:t>Layout-Designablauf</a:t>
            </a:r>
            <a:endParaRPr lang="de-DE" dirty="0"/>
          </a:p>
        </p:txBody>
      </p:sp>
      <p:sp>
        <p:nvSpPr>
          <p:cNvPr id="120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2660650"/>
          </a:xfrm>
        </p:spPr>
        <p:txBody>
          <a:bodyPr/>
          <a:lstStyle/>
          <a:p>
            <a:r>
              <a:rPr lang="de-DE" sz="1600" dirty="0" smtClean="0"/>
              <a:t>Layout versus </a:t>
            </a:r>
            <a:r>
              <a:rPr lang="de-DE" sz="1600" dirty="0" err="1" smtClean="0"/>
              <a:t>Shematic</a:t>
            </a:r>
            <a:r>
              <a:rPr lang="de-DE" sz="1600" dirty="0" smtClean="0"/>
              <a:t> Tool (LVS)</a:t>
            </a:r>
          </a:p>
          <a:p>
            <a:r>
              <a:rPr lang="de-DE" sz="1600" dirty="0" smtClean="0"/>
              <a:t>3 Schritte</a:t>
            </a:r>
          </a:p>
          <a:p>
            <a:r>
              <a:rPr lang="de-DE" sz="1600" dirty="0" smtClean="0"/>
              <a:t>1. Netzliste wird aus dem Schaltplan extrahiert</a:t>
            </a:r>
          </a:p>
          <a:p>
            <a:r>
              <a:rPr lang="de-DE" sz="1600" dirty="0" smtClean="0"/>
              <a:t>2. Netzliste </a:t>
            </a:r>
            <a:r>
              <a:rPr lang="de-DE" sz="1600" dirty="0"/>
              <a:t>wird aus dem Layout extrahiert</a:t>
            </a:r>
          </a:p>
          <a:p>
            <a:r>
              <a:rPr lang="de-DE" sz="1600" dirty="0" smtClean="0"/>
              <a:t>Vergleich von Netzlisten</a:t>
            </a:r>
          </a:p>
          <a:p>
            <a:r>
              <a:rPr lang="de-DE" sz="1600" dirty="0" smtClean="0"/>
              <a:t>Bauelemente und Netze dürfen verschiedene Namen haben</a:t>
            </a:r>
          </a:p>
          <a:p>
            <a:r>
              <a:rPr lang="de-DE" sz="1600" dirty="0" smtClean="0"/>
              <a:t>Algorithmen sind kompliziert</a:t>
            </a:r>
          </a:p>
          <a:p>
            <a:r>
              <a:rPr lang="de-DE" sz="1600" dirty="0" smtClean="0"/>
              <a:t>1:1 Übereinstimmung ist nicht notwendig</a:t>
            </a:r>
          </a:p>
          <a:p>
            <a:r>
              <a:rPr lang="de-DE" sz="1600" dirty="0" smtClean="0"/>
              <a:t>Z.B. Reihenfolge bei Serienschaltungen unwichtig, Source und Drain vertauschbar, Reihen- und Parallelschaltungen zusammengeführt</a:t>
            </a:r>
          </a:p>
          <a:p>
            <a:endParaRPr lang="de-DE" dirty="0"/>
          </a:p>
        </p:txBody>
      </p:sp>
      <p:pic>
        <p:nvPicPr>
          <p:cNvPr id="393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0"/>
            <a:ext cx="63055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78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3EC829-EC77-48B0-B732-C7E7FA3D1649}" type="slidenum">
              <a:rPr lang="de-DE" altLang="de-DE" sz="1400">
                <a:latin typeface="Arial" charset="0"/>
              </a:rPr>
              <a:pPr/>
              <a:t>57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  <a:cs typeface="Arial" charset="0"/>
              </a:rPr>
              <a:t>Layout-Designablauf</a:t>
            </a:r>
            <a:endParaRPr lang="de-DE" dirty="0"/>
          </a:p>
        </p:txBody>
      </p:sp>
      <p:sp>
        <p:nvSpPr>
          <p:cNvPr id="120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3651250"/>
          </a:xfrm>
        </p:spPr>
        <p:txBody>
          <a:bodyPr/>
          <a:lstStyle/>
          <a:p>
            <a:r>
              <a:rPr lang="de-DE" sz="1600" dirty="0" err="1" smtClean="0"/>
              <a:t>Extraction</a:t>
            </a:r>
            <a:r>
              <a:rPr lang="de-DE" sz="1600" dirty="0" smtClean="0"/>
              <a:t> Tool </a:t>
            </a:r>
          </a:p>
          <a:p>
            <a:r>
              <a:rPr lang="de-DE" sz="1600" dirty="0" smtClean="0"/>
              <a:t>1. Erkennt Transistoren und Bauelemente</a:t>
            </a:r>
          </a:p>
        </p:txBody>
      </p:sp>
      <p:pic>
        <p:nvPicPr>
          <p:cNvPr id="394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31718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nhaltsplatzhalter 1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914400"/>
          </a:xfrm>
        </p:spPr>
        <p:txBody>
          <a:bodyPr/>
          <a:lstStyle/>
          <a:p>
            <a:r>
              <a:rPr lang="de-DE" sz="1600" dirty="0" smtClean="0"/>
              <a:t>2. Bestimmt </a:t>
            </a:r>
            <a:r>
              <a:rPr lang="de-DE" sz="1600" dirty="0"/>
              <a:t>die geometrische Parameter: W, L, Source/Drain </a:t>
            </a:r>
            <a:r>
              <a:rPr lang="de-DE" sz="1600" dirty="0" smtClean="0"/>
              <a:t>Flächen</a:t>
            </a:r>
            <a:endParaRPr lang="de-DE" sz="1600" dirty="0"/>
          </a:p>
          <a:p>
            <a:r>
              <a:rPr lang="de-DE" sz="1600" dirty="0" smtClean="0"/>
              <a:t>Beispiel: Programmiersprache „</a:t>
            </a:r>
            <a:r>
              <a:rPr lang="de-DE" sz="1600" dirty="0" err="1" smtClean="0"/>
              <a:t>Skill</a:t>
            </a:r>
            <a:r>
              <a:rPr lang="de-DE" sz="1600" dirty="0" smtClean="0"/>
              <a:t>“</a:t>
            </a:r>
          </a:p>
          <a:p>
            <a:r>
              <a:rPr lang="de-DE" sz="1600" dirty="0" smtClean="0"/>
              <a:t>W = </a:t>
            </a:r>
            <a:r>
              <a:rPr lang="de-DE" sz="1600" dirty="0" err="1" smtClean="0"/>
              <a:t>measureParameter</a:t>
            </a:r>
            <a:r>
              <a:rPr lang="de-DE" sz="1600" dirty="0" smtClean="0"/>
              <a:t> ( </a:t>
            </a:r>
            <a:r>
              <a:rPr lang="de-DE" sz="1600" dirty="0" err="1" smtClean="0"/>
              <a:t>length</a:t>
            </a:r>
            <a:r>
              <a:rPr lang="de-DE" sz="1600" dirty="0" smtClean="0"/>
              <a:t> ( </a:t>
            </a:r>
            <a:r>
              <a:rPr lang="de-DE" sz="1600" dirty="0" err="1" smtClean="0"/>
              <a:t>gate</a:t>
            </a:r>
            <a:r>
              <a:rPr lang="de-DE" sz="1600" dirty="0" smtClean="0"/>
              <a:t> </a:t>
            </a:r>
            <a:r>
              <a:rPr lang="de-DE" sz="1600" dirty="0" err="1" smtClean="0"/>
              <a:t>coincident</a:t>
            </a:r>
            <a:r>
              <a:rPr lang="de-DE" sz="1600" dirty="0" smtClean="0"/>
              <a:t> </a:t>
            </a:r>
            <a:r>
              <a:rPr lang="de-DE" sz="1600" dirty="0" err="1" smtClean="0"/>
              <a:t>poly</a:t>
            </a:r>
            <a:r>
              <a:rPr lang="de-DE" sz="1600" dirty="0" smtClean="0"/>
              <a:t> ) 0.5e-6 )</a:t>
            </a:r>
          </a:p>
          <a:p>
            <a:r>
              <a:rPr lang="de-DE" sz="1600" dirty="0" smtClean="0"/>
              <a:t>A = </a:t>
            </a:r>
            <a:r>
              <a:rPr lang="de-DE" sz="1600" dirty="0" err="1" smtClean="0"/>
              <a:t>measureParameter</a:t>
            </a:r>
            <a:r>
              <a:rPr lang="de-DE" sz="1600" dirty="0" smtClean="0"/>
              <a:t> ( </a:t>
            </a:r>
            <a:r>
              <a:rPr lang="de-DE" sz="1600" dirty="0" err="1" smtClean="0"/>
              <a:t>area</a:t>
            </a:r>
            <a:r>
              <a:rPr lang="de-DE" sz="1600" dirty="0" smtClean="0"/>
              <a:t> ( </a:t>
            </a:r>
            <a:r>
              <a:rPr lang="de-DE" sz="1600" dirty="0" err="1" smtClean="0"/>
              <a:t>gate</a:t>
            </a:r>
            <a:r>
              <a:rPr lang="de-DE" sz="1600" dirty="0" smtClean="0"/>
              <a:t> ) 1.0e-12 )</a:t>
            </a:r>
          </a:p>
          <a:p>
            <a:r>
              <a:rPr lang="de-DE" sz="1600" dirty="0" smtClean="0"/>
              <a:t>L = </a:t>
            </a:r>
            <a:r>
              <a:rPr lang="de-DE" sz="1600" dirty="0" err="1" smtClean="0"/>
              <a:t>calculateParameter</a:t>
            </a:r>
            <a:r>
              <a:rPr lang="de-DE" sz="1600" dirty="0" smtClean="0"/>
              <a:t> ( a / L )</a:t>
            </a:r>
            <a:endParaRPr lang="de-DE" dirty="0"/>
          </a:p>
        </p:txBody>
      </p:sp>
      <p:pic>
        <p:nvPicPr>
          <p:cNvPr id="394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029200"/>
            <a:ext cx="25717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4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076825"/>
            <a:ext cx="35147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57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3EC829-EC77-48B0-B732-C7E7FA3D1649}" type="slidenum">
              <a:rPr lang="de-DE" altLang="de-DE" sz="1400">
                <a:latin typeface="Arial" charset="0"/>
              </a:rPr>
              <a:pPr/>
              <a:t>58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  <a:cs typeface="Arial" charset="0"/>
              </a:rPr>
              <a:t>Layout-Designablauf</a:t>
            </a:r>
            <a:endParaRPr lang="de-DE" dirty="0"/>
          </a:p>
        </p:txBody>
      </p:sp>
      <p:sp>
        <p:nvSpPr>
          <p:cNvPr id="120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27050"/>
          </a:xfrm>
        </p:spPr>
        <p:txBody>
          <a:bodyPr/>
          <a:lstStyle/>
          <a:p>
            <a:r>
              <a:rPr lang="de-DE" sz="1600" dirty="0" smtClean="0"/>
              <a:t>LVS</a:t>
            </a:r>
          </a:p>
          <a:p>
            <a:endParaRPr lang="de-DE" dirty="0"/>
          </a:p>
        </p:txBody>
      </p:sp>
      <p:pic>
        <p:nvPicPr>
          <p:cNvPr id="395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38225"/>
            <a:ext cx="592455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 bwMode="auto">
          <a:xfrm>
            <a:off x="1600200" y="1066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28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3EC829-EC77-48B0-B732-C7E7FA3D1649}" type="slidenum">
              <a:rPr lang="de-DE" altLang="de-DE" sz="1400">
                <a:latin typeface="Arial" charset="0"/>
              </a:rPr>
              <a:pPr/>
              <a:t>59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  <a:cs typeface="Arial" charset="0"/>
              </a:rPr>
              <a:t>Layout-Designablauf</a:t>
            </a:r>
            <a:endParaRPr lang="de-DE" dirty="0"/>
          </a:p>
        </p:txBody>
      </p:sp>
      <p:sp>
        <p:nvSpPr>
          <p:cNvPr id="120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27050"/>
          </a:xfrm>
        </p:spPr>
        <p:txBody>
          <a:bodyPr/>
          <a:lstStyle/>
          <a:p>
            <a:r>
              <a:rPr lang="de-DE" sz="1600" dirty="0" smtClean="0"/>
              <a:t>LVS</a:t>
            </a:r>
          </a:p>
          <a:p>
            <a:endParaRPr lang="de-DE" dirty="0"/>
          </a:p>
        </p:txBody>
      </p:sp>
      <p:pic>
        <p:nvPicPr>
          <p:cNvPr id="396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64008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 bwMode="auto">
          <a:xfrm>
            <a:off x="1600200" y="1066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56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Layout</a:t>
            </a:r>
            <a:endParaRPr lang="de-DE" altLang="de-DE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755650"/>
          </a:xfrm>
        </p:spPr>
        <p:txBody>
          <a:bodyPr/>
          <a:lstStyle/>
          <a:p>
            <a:pPr eaLnBrk="1" hangingPunct="1"/>
            <a:r>
              <a:rPr lang="de-DE" sz="1400" dirty="0" smtClean="0"/>
              <a:t>…</a:t>
            </a:r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  <p:grpSp>
        <p:nvGrpSpPr>
          <p:cNvPr id="21" name="Gruppieren 20"/>
          <p:cNvGrpSpPr/>
          <p:nvPr/>
        </p:nvGrpSpPr>
        <p:grpSpPr>
          <a:xfrm>
            <a:off x="2209800" y="4495800"/>
            <a:ext cx="1676400" cy="1828800"/>
            <a:chOff x="1143000" y="3048000"/>
            <a:chExt cx="1676400" cy="1828800"/>
          </a:xfrm>
        </p:grpSpPr>
        <p:grpSp>
          <p:nvGrpSpPr>
            <p:cNvPr id="124" name="Gruppieren 123"/>
            <p:cNvGrpSpPr/>
            <p:nvPr/>
          </p:nvGrpSpPr>
          <p:grpSpPr>
            <a:xfrm>
              <a:off x="1524000" y="4114800"/>
              <a:ext cx="533400" cy="762000"/>
              <a:chOff x="1600200" y="4419600"/>
              <a:chExt cx="533400" cy="762000"/>
            </a:xfrm>
          </p:grpSpPr>
          <p:sp>
            <p:nvSpPr>
              <p:cNvPr id="125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26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27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28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29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30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32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133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34" name="Gruppieren 133"/>
            <p:cNvGrpSpPr/>
            <p:nvPr/>
          </p:nvGrpSpPr>
          <p:grpSpPr>
            <a:xfrm>
              <a:off x="1524000" y="3048000"/>
              <a:ext cx="533400" cy="762000"/>
              <a:chOff x="1524000" y="3048000"/>
              <a:chExt cx="533400" cy="762000"/>
            </a:xfrm>
          </p:grpSpPr>
          <p:grpSp>
            <p:nvGrpSpPr>
              <p:cNvPr id="135" name="Gruppieren 134"/>
              <p:cNvGrpSpPr/>
              <p:nvPr/>
            </p:nvGrpSpPr>
            <p:grpSpPr>
              <a:xfrm flipV="1">
                <a:off x="1524000" y="3048000"/>
                <a:ext cx="533400" cy="762000"/>
                <a:chOff x="1600200" y="4419600"/>
                <a:chExt cx="533400" cy="762000"/>
              </a:xfrm>
            </p:grpSpPr>
            <p:sp>
              <p:nvSpPr>
                <p:cNvPr id="137" name="Line 18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057400" y="48768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38" name="Line 19"/>
                <p:cNvSpPr>
                  <a:spLocks noChangeShapeType="1"/>
                </p:cNvSpPr>
                <p:nvPr/>
              </p:nvSpPr>
              <p:spPr bwMode="auto">
                <a:xfrm rot="16200000">
                  <a:off x="1828800" y="4800600"/>
                  <a:ext cx="304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39" name="Line 20"/>
                <p:cNvSpPr>
                  <a:spLocks noChangeShapeType="1"/>
                </p:cNvSpPr>
                <p:nvPr/>
              </p:nvSpPr>
              <p:spPr bwMode="auto">
                <a:xfrm rot="16200000">
                  <a:off x="1828800" y="47244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40" name="Line 21"/>
                <p:cNvSpPr>
                  <a:spLocks noChangeShapeType="1"/>
                </p:cNvSpPr>
                <p:nvPr/>
              </p:nvSpPr>
              <p:spPr bwMode="auto">
                <a:xfrm rot="16200000">
                  <a:off x="1752600" y="4800600"/>
                  <a:ext cx="304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41" name="Line 22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057400" y="45720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42" name="Line 23"/>
                <p:cNvSpPr>
                  <a:spLocks noChangeShapeType="1"/>
                </p:cNvSpPr>
                <p:nvPr/>
              </p:nvSpPr>
              <p:spPr bwMode="auto">
                <a:xfrm rot="16200000">
                  <a:off x="2019300" y="4533900"/>
                  <a:ext cx="228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43" name="Line 24"/>
                <p:cNvSpPr>
                  <a:spLocks noChangeShapeType="1"/>
                </p:cNvSpPr>
                <p:nvPr/>
              </p:nvSpPr>
              <p:spPr bwMode="auto">
                <a:xfrm rot="16200000">
                  <a:off x="2019300" y="5067300"/>
                  <a:ext cx="228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cxnSp>
              <p:nvCxnSpPr>
                <p:cNvPr id="144" name="Gerade Verbindung 25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600200" y="4800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36" name="Ellipse 135"/>
              <p:cNvSpPr/>
              <p:nvPr/>
            </p:nvSpPr>
            <p:spPr bwMode="auto">
              <a:xfrm>
                <a:off x="1676400" y="3352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7" name="Gerade Verbindung 6"/>
            <p:cNvCxnSpPr>
              <a:endCxn id="130" idx="1"/>
            </p:cNvCxnSpPr>
            <p:nvPr/>
          </p:nvCxnSpPr>
          <p:spPr bwMode="auto">
            <a:xfrm>
              <a:off x="2057400" y="3810000"/>
              <a:ext cx="1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Gerade Verbindung 10"/>
            <p:cNvCxnSpPr/>
            <p:nvPr/>
          </p:nvCxnSpPr>
          <p:spPr bwMode="auto">
            <a:xfrm>
              <a:off x="1905000" y="4876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" name="Gerade Verbindung 144"/>
            <p:cNvCxnSpPr/>
            <p:nvPr/>
          </p:nvCxnSpPr>
          <p:spPr bwMode="auto">
            <a:xfrm>
              <a:off x="1905000" y="3048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Gerade Verbindung 12"/>
            <p:cNvCxnSpPr/>
            <p:nvPr/>
          </p:nvCxnSpPr>
          <p:spPr bwMode="auto">
            <a:xfrm>
              <a:off x="1524000" y="3429000"/>
              <a:ext cx="0" cy="1066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Gerade Verbindung 15"/>
            <p:cNvCxnSpPr/>
            <p:nvPr/>
          </p:nvCxnSpPr>
          <p:spPr bwMode="auto">
            <a:xfrm flipH="1">
              <a:off x="1143000" y="3962400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46" name="Gruppieren 145"/>
            <p:cNvGrpSpPr/>
            <p:nvPr/>
          </p:nvGrpSpPr>
          <p:grpSpPr>
            <a:xfrm rot="5400000">
              <a:off x="2171700" y="3314700"/>
              <a:ext cx="533400" cy="762000"/>
              <a:chOff x="1600200" y="4419600"/>
              <a:chExt cx="533400" cy="762000"/>
            </a:xfrm>
          </p:grpSpPr>
          <p:sp>
            <p:nvSpPr>
              <p:cNvPr id="147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48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49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50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51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52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53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154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0" name="Gerade Verbindung 19"/>
            <p:cNvCxnSpPr/>
            <p:nvPr/>
          </p:nvCxnSpPr>
          <p:spPr bwMode="auto">
            <a:xfrm flipV="1">
              <a:off x="2819400" y="3352800"/>
              <a:ext cx="0" cy="1143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5" name="Gruppieren 154"/>
          <p:cNvGrpSpPr/>
          <p:nvPr/>
        </p:nvGrpSpPr>
        <p:grpSpPr>
          <a:xfrm flipH="1">
            <a:off x="304800" y="4495800"/>
            <a:ext cx="1676400" cy="1828800"/>
            <a:chOff x="1143000" y="3048000"/>
            <a:chExt cx="1676400" cy="1828800"/>
          </a:xfrm>
        </p:grpSpPr>
        <p:grpSp>
          <p:nvGrpSpPr>
            <p:cNvPr id="156" name="Gruppieren 155"/>
            <p:cNvGrpSpPr/>
            <p:nvPr/>
          </p:nvGrpSpPr>
          <p:grpSpPr>
            <a:xfrm>
              <a:off x="1524000" y="4114800"/>
              <a:ext cx="533400" cy="762000"/>
              <a:chOff x="1600200" y="4419600"/>
              <a:chExt cx="533400" cy="762000"/>
            </a:xfrm>
          </p:grpSpPr>
          <p:sp>
            <p:nvSpPr>
              <p:cNvPr id="183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4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5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6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7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8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9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190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57" name="Gruppieren 156"/>
            <p:cNvGrpSpPr/>
            <p:nvPr/>
          </p:nvGrpSpPr>
          <p:grpSpPr>
            <a:xfrm>
              <a:off x="1524000" y="3048000"/>
              <a:ext cx="533400" cy="762000"/>
              <a:chOff x="1524000" y="3048000"/>
              <a:chExt cx="533400" cy="762000"/>
            </a:xfrm>
          </p:grpSpPr>
          <p:grpSp>
            <p:nvGrpSpPr>
              <p:cNvPr id="173" name="Gruppieren 172"/>
              <p:cNvGrpSpPr/>
              <p:nvPr/>
            </p:nvGrpSpPr>
            <p:grpSpPr>
              <a:xfrm flipV="1">
                <a:off x="1524000" y="3048000"/>
                <a:ext cx="533400" cy="762000"/>
                <a:chOff x="1600200" y="4419600"/>
                <a:chExt cx="533400" cy="762000"/>
              </a:xfrm>
            </p:grpSpPr>
            <p:sp>
              <p:nvSpPr>
                <p:cNvPr id="175" name="Line 18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057400" y="48768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76" name="Line 19"/>
                <p:cNvSpPr>
                  <a:spLocks noChangeShapeType="1"/>
                </p:cNvSpPr>
                <p:nvPr/>
              </p:nvSpPr>
              <p:spPr bwMode="auto">
                <a:xfrm rot="16200000">
                  <a:off x="1828800" y="4800600"/>
                  <a:ext cx="304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77" name="Line 20"/>
                <p:cNvSpPr>
                  <a:spLocks noChangeShapeType="1"/>
                </p:cNvSpPr>
                <p:nvPr/>
              </p:nvSpPr>
              <p:spPr bwMode="auto">
                <a:xfrm rot="16200000">
                  <a:off x="1828800" y="47244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78" name="Line 21"/>
                <p:cNvSpPr>
                  <a:spLocks noChangeShapeType="1"/>
                </p:cNvSpPr>
                <p:nvPr/>
              </p:nvSpPr>
              <p:spPr bwMode="auto">
                <a:xfrm rot="16200000">
                  <a:off x="1752600" y="4800600"/>
                  <a:ext cx="304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79" name="Line 22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057400" y="45720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80" name="Line 23"/>
                <p:cNvSpPr>
                  <a:spLocks noChangeShapeType="1"/>
                </p:cNvSpPr>
                <p:nvPr/>
              </p:nvSpPr>
              <p:spPr bwMode="auto">
                <a:xfrm rot="16200000">
                  <a:off x="2019300" y="4533900"/>
                  <a:ext cx="228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81" name="Line 24"/>
                <p:cNvSpPr>
                  <a:spLocks noChangeShapeType="1"/>
                </p:cNvSpPr>
                <p:nvPr/>
              </p:nvSpPr>
              <p:spPr bwMode="auto">
                <a:xfrm rot="16200000">
                  <a:off x="2019300" y="5067300"/>
                  <a:ext cx="228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cxnSp>
              <p:nvCxnSpPr>
                <p:cNvPr id="182" name="Gerade Verbindung 25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600200" y="4800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74" name="Ellipse 173"/>
              <p:cNvSpPr/>
              <p:nvPr/>
            </p:nvSpPr>
            <p:spPr bwMode="auto">
              <a:xfrm>
                <a:off x="1676400" y="3352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158" name="Gerade Verbindung 157"/>
            <p:cNvCxnSpPr>
              <a:endCxn id="188" idx="1"/>
            </p:cNvCxnSpPr>
            <p:nvPr/>
          </p:nvCxnSpPr>
          <p:spPr bwMode="auto">
            <a:xfrm>
              <a:off x="2057400" y="3810000"/>
              <a:ext cx="1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9" name="Gerade Verbindung 158"/>
            <p:cNvCxnSpPr/>
            <p:nvPr/>
          </p:nvCxnSpPr>
          <p:spPr bwMode="auto">
            <a:xfrm>
              <a:off x="1905000" y="4876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0" name="Gerade Verbindung 159"/>
            <p:cNvCxnSpPr/>
            <p:nvPr/>
          </p:nvCxnSpPr>
          <p:spPr bwMode="auto">
            <a:xfrm>
              <a:off x="1905000" y="3048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1" name="Gerade Verbindung 160"/>
            <p:cNvCxnSpPr/>
            <p:nvPr/>
          </p:nvCxnSpPr>
          <p:spPr bwMode="auto">
            <a:xfrm>
              <a:off x="1524000" y="3429000"/>
              <a:ext cx="0" cy="1066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2" name="Gerade Verbindung 161"/>
            <p:cNvCxnSpPr/>
            <p:nvPr/>
          </p:nvCxnSpPr>
          <p:spPr bwMode="auto">
            <a:xfrm flipH="1">
              <a:off x="1143000" y="3962400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63" name="Gruppieren 162"/>
            <p:cNvGrpSpPr/>
            <p:nvPr/>
          </p:nvGrpSpPr>
          <p:grpSpPr>
            <a:xfrm rot="5400000">
              <a:off x="2171700" y="3314700"/>
              <a:ext cx="533400" cy="762000"/>
              <a:chOff x="1600200" y="4419600"/>
              <a:chExt cx="533400" cy="762000"/>
            </a:xfrm>
          </p:grpSpPr>
          <p:sp>
            <p:nvSpPr>
              <p:cNvPr id="165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66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67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68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69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70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71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172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64" name="Gerade Verbindung 163"/>
            <p:cNvCxnSpPr/>
            <p:nvPr/>
          </p:nvCxnSpPr>
          <p:spPr bwMode="auto">
            <a:xfrm flipV="1">
              <a:off x="2819400" y="3352800"/>
              <a:ext cx="0" cy="1143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7" name="Gerade Verbindung 26"/>
          <p:cNvCxnSpPr/>
          <p:nvPr/>
        </p:nvCxnSpPr>
        <p:spPr bwMode="auto">
          <a:xfrm>
            <a:off x="1066800" y="5410200"/>
            <a:ext cx="304800" cy="228600"/>
          </a:xfrm>
          <a:prstGeom prst="line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28"/>
          <p:cNvCxnSpPr/>
          <p:nvPr/>
        </p:nvCxnSpPr>
        <p:spPr bwMode="auto">
          <a:xfrm>
            <a:off x="1371600" y="5638800"/>
            <a:ext cx="533400" cy="0"/>
          </a:xfrm>
          <a:prstGeom prst="line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Gerade Verbindung 201"/>
          <p:cNvCxnSpPr/>
          <p:nvPr/>
        </p:nvCxnSpPr>
        <p:spPr bwMode="auto">
          <a:xfrm flipV="1">
            <a:off x="1905000" y="5410200"/>
            <a:ext cx="304800" cy="228600"/>
          </a:xfrm>
          <a:prstGeom prst="line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Gerade Verbindung 202"/>
          <p:cNvCxnSpPr/>
          <p:nvPr/>
        </p:nvCxnSpPr>
        <p:spPr bwMode="auto">
          <a:xfrm flipV="1">
            <a:off x="1981200" y="5181600"/>
            <a:ext cx="3048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Gerade Verbindung 203"/>
          <p:cNvCxnSpPr/>
          <p:nvPr/>
        </p:nvCxnSpPr>
        <p:spPr bwMode="auto">
          <a:xfrm>
            <a:off x="2286000" y="51816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Gerade Verbindung 204"/>
          <p:cNvCxnSpPr/>
          <p:nvPr/>
        </p:nvCxnSpPr>
        <p:spPr bwMode="auto">
          <a:xfrm>
            <a:off x="2819400" y="5181600"/>
            <a:ext cx="3048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5" name="Gruppieren 24"/>
          <p:cNvGrpSpPr/>
          <p:nvPr/>
        </p:nvGrpSpPr>
        <p:grpSpPr>
          <a:xfrm>
            <a:off x="7772400" y="2667000"/>
            <a:ext cx="762000" cy="762000"/>
            <a:chOff x="6629400" y="3200400"/>
            <a:chExt cx="762000" cy="762000"/>
          </a:xfrm>
        </p:grpSpPr>
        <p:sp>
          <p:nvSpPr>
            <p:cNvPr id="22" name="Rechteck 21"/>
            <p:cNvSpPr/>
            <p:nvPr/>
          </p:nvSpPr>
          <p:spPr bwMode="auto">
            <a:xfrm>
              <a:off x="6629400" y="3429000"/>
              <a:ext cx="7620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" name="Rechteck 22"/>
            <p:cNvSpPr/>
            <p:nvPr/>
          </p:nvSpPr>
          <p:spPr bwMode="auto">
            <a:xfrm>
              <a:off x="6934200" y="3200400"/>
              <a:ext cx="1524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" name="Ellipse 23"/>
            <p:cNvSpPr/>
            <p:nvPr/>
          </p:nvSpPr>
          <p:spPr bwMode="auto">
            <a:xfrm>
              <a:off x="71628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1" name="Ellipse 190"/>
            <p:cNvSpPr/>
            <p:nvPr/>
          </p:nvSpPr>
          <p:spPr bwMode="auto">
            <a:xfrm>
              <a:off x="67056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92" name="Gruppieren 191"/>
          <p:cNvGrpSpPr/>
          <p:nvPr/>
        </p:nvGrpSpPr>
        <p:grpSpPr>
          <a:xfrm>
            <a:off x="6858000" y="2667000"/>
            <a:ext cx="762000" cy="762000"/>
            <a:chOff x="6629400" y="3200400"/>
            <a:chExt cx="762000" cy="762000"/>
          </a:xfrm>
        </p:grpSpPr>
        <p:sp>
          <p:nvSpPr>
            <p:cNvPr id="193" name="Rechteck 192"/>
            <p:cNvSpPr/>
            <p:nvPr/>
          </p:nvSpPr>
          <p:spPr bwMode="auto">
            <a:xfrm>
              <a:off x="6629400" y="3429000"/>
              <a:ext cx="7620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4" name="Rechteck 193"/>
            <p:cNvSpPr/>
            <p:nvPr/>
          </p:nvSpPr>
          <p:spPr bwMode="auto">
            <a:xfrm>
              <a:off x="6934200" y="3200400"/>
              <a:ext cx="1524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5" name="Ellipse 194"/>
            <p:cNvSpPr/>
            <p:nvPr/>
          </p:nvSpPr>
          <p:spPr bwMode="auto">
            <a:xfrm>
              <a:off x="71628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6" name="Ellipse 195"/>
            <p:cNvSpPr/>
            <p:nvPr/>
          </p:nvSpPr>
          <p:spPr bwMode="auto">
            <a:xfrm>
              <a:off x="67056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97" name="Gruppieren 196"/>
          <p:cNvGrpSpPr/>
          <p:nvPr/>
        </p:nvGrpSpPr>
        <p:grpSpPr>
          <a:xfrm>
            <a:off x="6858000" y="1371600"/>
            <a:ext cx="762000" cy="762000"/>
            <a:chOff x="6629400" y="3200400"/>
            <a:chExt cx="762000" cy="762000"/>
          </a:xfrm>
        </p:grpSpPr>
        <p:sp>
          <p:nvSpPr>
            <p:cNvPr id="198" name="Rechteck 197"/>
            <p:cNvSpPr/>
            <p:nvPr/>
          </p:nvSpPr>
          <p:spPr bwMode="auto">
            <a:xfrm>
              <a:off x="6629400" y="3429000"/>
              <a:ext cx="7620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9" name="Rechteck 198"/>
            <p:cNvSpPr/>
            <p:nvPr/>
          </p:nvSpPr>
          <p:spPr bwMode="auto">
            <a:xfrm>
              <a:off x="6934200" y="3200400"/>
              <a:ext cx="1524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00" name="Ellipse 199"/>
            <p:cNvSpPr/>
            <p:nvPr/>
          </p:nvSpPr>
          <p:spPr bwMode="auto">
            <a:xfrm>
              <a:off x="71628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01" name="Ellipse 200"/>
            <p:cNvSpPr/>
            <p:nvPr/>
          </p:nvSpPr>
          <p:spPr bwMode="auto">
            <a:xfrm>
              <a:off x="67056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33" name="Gerade Verbindung 32"/>
          <p:cNvCxnSpPr/>
          <p:nvPr/>
        </p:nvCxnSpPr>
        <p:spPr bwMode="auto">
          <a:xfrm>
            <a:off x="7467600" y="1752600"/>
            <a:ext cx="0" cy="1295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Gerade Verbindung 38"/>
          <p:cNvCxnSpPr/>
          <p:nvPr/>
        </p:nvCxnSpPr>
        <p:spPr bwMode="auto">
          <a:xfrm flipV="1">
            <a:off x="8382000" y="1600200"/>
            <a:ext cx="0" cy="2057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Ellipse 39"/>
          <p:cNvSpPr/>
          <p:nvPr/>
        </p:nvSpPr>
        <p:spPr bwMode="auto">
          <a:xfrm>
            <a:off x="8077200" y="2514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Rechteck 40"/>
          <p:cNvSpPr/>
          <p:nvPr/>
        </p:nvSpPr>
        <p:spPr bwMode="auto">
          <a:xfrm>
            <a:off x="7162800" y="2133600"/>
            <a:ext cx="152400" cy="533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7" name="Ellipse 206"/>
          <p:cNvSpPr/>
          <p:nvPr/>
        </p:nvSpPr>
        <p:spPr bwMode="auto">
          <a:xfrm>
            <a:off x="7162800" y="24384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8" name="Gerade Verbindung 207"/>
          <p:cNvCxnSpPr/>
          <p:nvPr/>
        </p:nvCxnSpPr>
        <p:spPr bwMode="auto">
          <a:xfrm>
            <a:off x="7010400" y="1295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Gerade Verbindung 43"/>
          <p:cNvCxnSpPr/>
          <p:nvPr/>
        </p:nvCxnSpPr>
        <p:spPr bwMode="auto">
          <a:xfrm>
            <a:off x="6400800" y="1295400"/>
            <a:ext cx="1524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" name="Gerade Verbindung 208"/>
          <p:cNvCxnSpPr/>
          <p:nvPr/>
        </p:nvCxnSpPr>
        <p:spPr bwMode="auto">
          <a:xfrm>
            <a:off x="7010400" y="3048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" name="Gerade Verbindung 209"/>
          <p:cNvCxnSpPr/>
          <p:nvPr/>
        </p:nvCxnSpPr>
        <p:spPr bwMode="auto">
          <a:xfrm>
            <a:off x="6324600" y="3505200"/>
            <a:ext cx="2590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Gruppieren 211"/>
          <p:cNvGrpSpPr/>
          <p:nvPr/>
        </p:nvGrpSpPr>
        <p:grpSpPr>
          <a:xfrm flipH="1">
            <a:off x="4876800" y="2667000"/>
            <a:ext cx="762000" cy="762000"/>
            <a:chOff x="6629400" y="3200400"/>
            <a:chExt cx="762000" cy="762000"/>
          </a:xfrm>
        </p:grpSpPr>
        <p:sp>
          <p:nvSpPr>
            <p:cNvPr id="234" name="Rechteck 233"/>
            <p:cNvSpPr/>
            <p:nvPr/>
          </p:nvSpPr>
          <p:spPr bwMode="auto">
            <a:xfrm>
              <a:off x="6629400" y="3429000"/>
              <a:ext cx="7620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5" name="Rechteck 234"/>
            <p:cNvSpPr/>
            <p:nvPr/>
          </p:nvSpPr>
          <p:spPr bwMode="auto">
            <a:xfrm>
              <a:off x="6934200" y="3200400"/>
              <a:ext cx="1524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6" name="Ellipse 235"/>
            <p:cNvSpPr/>
            <p:nvPr/>
          </p:nvSpPr>
          <p:spPr bwMode="auto">
            <a:xfrm>
              <a:off x="71628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7" name="Ellipse 236"/>
            <p:cNvSpPr/>
            <p:nvPr/>
          </p:nvSpPr>
          <p:spPr bwMode="auto">
            <a:xfrm>
              <a:off x="67056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213" name="Gruppieren 212"/>
          <p:cNvGrpSpPr/>
          <p:nvPr/>
        </p:nvGrpSpPr>
        <p:grpSpPr>
          <a:xfrm flipH="1">
            <a:off x="5791200" y="2667000"/>
            <a:ext cx="762000" cy="762000"/>
            <a:chOff x="6629400" y="3200400"/>
            <a:chExt cx="762000" cy="762000"/>
          </a:xfrm>
        </p:grpSpPr>
        <p:sp>
          <p:nvSpPr>
            <p:cNvPr id="230" name="Rechteck 229"/>
            <p:cNvSpPr/>
            <p:nvPr/>
          </p:nvSpPr>
          <p:spPr bwMode="auto">
            <a:xfrm>
              <a:off x="6629400" y="3429000"/>
              <a:ext cx="7620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1" name="Rechteck 230"/>
            <p:cNvSpPr/>
            <p:nvPr/>
          </p:nvSpPr>
          <p:spPr bwMode="auto">
            <a:xfrm>
              <a:off x="6934200" y="3200400"/>
              <a:ext cx="1524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2" name="Ellipse 231"/>
            <p:cNvSpPr/>
            <p:nvPr/>
          </p:nvSpPr>
          <p:spPr bwMode="auto">
            <a:xfrm>
              <a:off x="71628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3" name="Ellipse 232"/>
            <p:cNvSpPr/>
            <p:nvPr/>
          </p:nvSpPr>
          <p:spPr bwMode="auto">
            <a:xfrm>
              <a:off x="67056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214" name="Gruppieren 213"/>
          <p:cNvGrpSpPr/>
          <p:nvPr/>
        </p:nvGrpSpPr>
        <p:grpSpPr>
          <a:xfrm flipH="1">
            <a:off x="5791200" y="1371600"/>
            <a:ext cx="762000" cy="762000"/>
            <a:chOff x="6629400" y="3200400"/>
            <a:chExt cx="762000" cy="762000"/>
          </a:xfrm>
        </p:grpSpPr>
        <p:sp>
          <p:nvSpPr>
            <p:cNvPr id="226" name="Rechteck 225"/>
            <p:cNvSpPr/>
            <p:nvPr/>
          </p:nvSpPr>
          <p:spPr bwMode="auto">
            <a:xfrm>
              <a:off x="6629400" y="3429000"/>
              <a:ext cx="7620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27" name="Rechteck 226"/>
            <p:cNvSpPr/>
            <p:nvPr/>
          </p:nvSpPr>
          <p:spPr bwMode="auto">
            <a:xfrm>
              <a:off x="6934200" y="3200400"/>
              <a:ext cx="1524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28" name="Ellipse 227"/>
            <p:cNvSpPr/>
            <p:nvPr/>
          </p:nvSpPr>
          <p:spPr bwMode="auto">
            <a:xfrm>
              <a:off x="71628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29" name="Ellipse 228"/>
            <p:cNvSpPr/>
            <p:nvPr/>
          </p:nvSpPr>
          <p:spPr bwMode="auto">
            <a:xfrm>
              <a:off x="67056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215" name="Gerade Verbindung 214"/>
          <p:cNvCxnSpPr/>
          <p:nvPr/>
        </p:nvCxnSpPr>
        <p:spPr bwMode="auto">
          <a:xfrm flipH="1">
            <a:off x="5943600" y="1752600"/>
            <a:ext cx="0" cy="129540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7" name="Gerade Verbindung 216"/>
          <p:cNvCxnSpPr/>
          <p:nvPr/>
        </p:nvCxnSpPr>
        <p:spPr bwMode="auto">
          <a:xfrm flipH="1" flipV="1">
            <a:off x="5029200" y="1600200"/>
            <a:ext cx="0" cy="2057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8" name="Ellipse 217"/>
          <p:cNvSpPr/>
          <p:nvPr/>
        </p:nvSpPr>
        <p:spPr bwMode="auto">
          <a:xfrm flipH="1">
            <a:off x="5181600" y="2514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0" name="Rechteck 219"/>
          <p:cNvSpPr/>
          <p:nvPr/>
        </p:nvSpPr>
        <p:spPr bwMode="auto">
          <a:xfrm flipH="1">
            <a:off x="6096000" y="2133600"/>
            <a:ext cx="152400" cy="533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1" name="Ellipse 220"/>
          <p:cNvSpPr/>
          <p:nvPr/>
        </p:nvSpPr>
        <p:spPr bwMode="auto">
          <a:xfrm flipH="1">
            <a:off x="6096000" y="22098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22" name="Gerade Verbindung 221"/>
          <p:cNvCxnSpPr/>
          <p:nvPr/>
        </p:nvCxnSpPr>
        <p:spPr bwMode="auto">
          <a:xfrm flipH="1">
            <a:off x="6400800" y="1295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3" name="Gerade Verbindung 222"/>
          <p:cNvCxnSpPr/>
          <p:nvPr/>
        </p:nvCxnSpPr>
        <p:spPr bwMode="auto">
          <a:xfrm flipH="1">
            <a:off x="5410200" y="1295400"/>
            <a:ext cx="1524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4" name="Gerade Verbindung 223"/>
          <p:cNvCxnSpPr/>
          <p:nvPr/>
        </p:nvCxnSpPr>
        <p:spPr bwMode="auto">
          <a:xfrm flipH="1">
            <a:off x="6400800" y="3048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" name="Gerade Verbindung 224"/>
          <p:cNvCxnSpPr/>
          <p:nvPr/>
        </p:nvCxnSpPr>
        <p:spPr bwMode="auto">
          <a:xfrm flipH="1">
            <a:off x="4343400" y="3505200"/>
            <a:ext cx="2667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Gerade Verbindung 53"/>
          <p:cNvCxnSpPr/>
          <p:nvPr/>
        </p:nvCxnSpPr>
        <p:spPr bwMode="auto">
          <a:xfrm>
            <a:off x="5867400" y="2514600"/>
            <a:ext cx="1371600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8" name="Gerade Verbindung 237"/>
          <p:cNvCxnSpPr/>
          <p:nvPr/>
        </p:nvCxnSpPr>
        <p:spPr bwMode="auto">
          <a:xfrm>
            <a:off x="6096000" y="2286000"/>
            <a:ext cx="1371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extfeld 54"/>
          <p:cNvSpPr txBox="1"/>
          <p:nvPr/>
        </p:nvSpPr>
        <p:spPr>
          <a:xfrm>
            <a:off x="304800" y="5562600"/>
            <a:ext cx="415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InP</a:t>
            </a:r>
            <a:endParaRPr lang="de-DE" dirty="0"/>
          </a:p>
        </p:txBody>
      </p:sp>
      <p:sp>
        <p:nvSpPr>
          <p:cNvPr id="240" name="Textfeld 239"/>
          <p:cNvSpPr txBox="1"/>
          <p:nvPr/>
        </p:nvSpPr>
        <p:spPr>
          <a:xfrm>
            <a:off x="3882193" y="5562600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InN</a:t>
            </a:r>
            <a:endParaRPr lang="de-DE" dirty="0"/>
          </a:p>
        </p:txBody>
      </p:sp>
      <p:cxnSp>
        <p:nvCxnSpPr>
          <p:cNvPr id="239" name="Gerade Verbindung 238"/>
          <p:cNvCxnSpPr/>
          <p:nvPr/>
        </p:nvCxnSpPr>
        <p:spPr bwMode="auto">
          <a:xfrm flipH="1">
            <a:off x="152400" y="4267200"/>
            <a:ext cx="426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Gerade Verbindung 241"/>
          <p:cNvCxnSpPr/>
          <p:nvPr/>
        </p:nvCxnSpPr>
        <p:spPr bwMode="auto">
          <a:xfrm flipV="1">
            <a:off x="3505200" y="4267200"/>
            <a:ext cx="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" name="Gerade Verbindung 244"/>
          <p:cNvCxnSpPr/>
          <p:nvPr/>
        </p:nvCxnSpPr>
        <p:spPr bwMode="auto">
          <a:xfrm flipV="1">
            <a:off x="685800" y="4267200"/>
            <a:ext cx="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6" name="Textfeld 245"/>
          <p:cNvSpPr txBox="1"/>
          <p:nvPr/>
        </p:nvSpPr>
        <p:spPr>
          <a:xfrm>
            <a:off x="860418" y="3962400"/>
            <a:ext cx="379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Wr</a:t>
            </a:r>
            <a:endParaRPr lang="de-DE" dirty="0"/>
          </a:p>
        </p:txBody>
      </p:sp>
      <p:sp>
        <p:nvSpPr>
          <p:cNvPr id="247" name="Textfeld 246"/>
          <p:cNvSpPr txBox="1"/>
          <p:nvPr/>
        </p:nvSpPr>
        <p:spPr>
          <a:xfrm>
            <a:off x="4876800" y="1676400"/>
            <a:ext cx="415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InP</a:t>
            </a:r>
            <a:endParaRPr lang="de-DE" dirty="0"/>
          </a:p>
        </p:txBody>
      </p:sp>
      <p:sp>
        <p:nvSpPr>
          <p:cNvPr id="248" name="Textfeld 247"/>
          <p:cNvSpPr txBox="1"/>
          <p:nvPr/>
        </p:nvSpPr>
        <p:spPr>
          <a:xfrm>
            <a:off x="8225592" y="1676400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InN</a:t>
            </a:r>
            <a:endParaRPr lang="de-DE" dirty="0"/>
          </a:p>
        </p:txBody>
      </p:sp>
      <p:sp>
        <p:nvSpPr>
          <p:cNvPr id="249" name="Textfeld 248"/>
          <p:cNvSpPr txBox="1"/>
          <p:nvPr/>
        </p:nvSpPr>
        <p:spPr>
          <a:xfrm>
            <a:off x="5334000" y="2133600"/>
            <a:ext cx="379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Wr</a:t>
            </a:r>
            <a:endParaRPr lang="de-DE" dirty="0"/>
          </a:p>
        </p:txBody>
      </p:sp>
      <p:sp>
        <p:nvSpPr>
          <p:cNvPr id="250" name="Textfeld 249"/>
          <p:cNvSpPr txBox="1"/>
          <p:nvPr/>
        </p:nvSpPr>
        <p:spPr>
          <a:xfrm>
            <a:off x="7696200" y="2362200"/>
            <a:ext cx="379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Wr</a:t>
            </a:r>
            <a:endParaRPr lang="de-DE" dirty="0"/>
          </a:p>
        </p:txBody>
      </p:sp>
      <p:cxnSp>
        <p:nvCxnSpPr>
          <p:cNvPr id="244" name="Gerade Verbindung mit Pfeil 243"/>
          <p:cNvCxnSpPr/>
          <p:nvPr/>
        </p:nvCxnSpPr>
        <p:spPr bwMode="auto">
          <a:xfrm flipV="1">
            <a:off x="5257800" y="2362200"/>
            <a:ext cx="76200" cy="228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3" name="Gerade Verbindung mit Pfeil 252"/>
          <p:cNvCxnSpPr/>
          <p:nvPr/>
        </p:nvCxnSpPr>
        <p:spPr bwMode="auto">
          <a:xfrm flipV="1">
            <a:off x="8153400" y="2362200"/>
            <a:ext cx="76200" cy="228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2" name="Gerade Verbindung 251"/>
          <p:cNvCxnSpPr/>
          <p:nvPr/>
        </p:nvCxnSpPr>
        <p:spPr bwMode="auto">
          <a:xfrm>
            <a:off x="4648200" y="2362200"/>
            <a:ext cx="411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4" name="Rechteck 253"/>
          <p:cNvSpPr/>
          <p:nvPr/>
        </p:nvSpPr>
        <p:spPr bwMode="auto">
          <a:xfrm>
            <a:off x="5410200" y="1447800"/>
            <a:ext cx="2590800" cy="685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1" name="Rechteck 260"/>
          <p:cNvSpPr/>
          <p:nvPr/>
        </p:nvSpPr>
        <p:spPr bwMode="auto">
          <a:xfrm>
            <a:off x="6553200" y="16002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2" name="Ellipse 261"/>
          <p:cNvSpPr/>
          <p:nvPr/>
        </p:nvSpPr>
        <p:spPr bwMode="auto">
          <a:xfrm flipH="1">
            <a:off x="6629400" y="16764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65" name="Gerade Verbindung 264"/>
          <p:cNvCxnSpPr/>
          <p:nvPr/>
        </p:nvCxnSpPr>
        <p:spPr bwMode="auto">
          <a:xfrm>
            <a:off x="6705600" y="1295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1" name="Textfeld 270"/>
          <p:cNvSpPr txBox="1"/>
          <p:nvPr/>
        </p:nvSpPr>
        <p:spPr>
          <a:xfrm>
            <a:off x="925902" y="4267200"/>
            <a:ext cx="508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VDD</a:t>
            </a:r>
            <a:endParaRPr lang="de-DE" dirty="0"/>
          </a:p>
        </p:txBody>
      </p:sp>
      <p:sp>
        <p:nvSpPr>
          <p:cNvPr id="272" name="Textfeld 271"/>
          <p:cNvSpPr txBox="1"/>
          <p:nvPr/>
        </p:nvSpPr>
        <p:spPr>
          <a:xfrm>
            <a:off x="1210384" y="6172200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GND</a:t>
            </a:r>
            <a:endParaRPr lang="de-DE" dirty="0"/>
          </a:p>
        </p:txBody>
      </p:sp>
      <p:sp>
        <p:nvSpPr>
          <p:cNvPr id="273" name="Textfeld 272"/>
          <p:cNvSpPr txBox="1"/>
          <p:nvPr/>
        </p:nvSpPr>
        <p:spPr>
          <a:xfrm>
            <a:off x="5715000" y="1066800"/>
            <a:ext cx="508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VDD</a:t>
            </a:r>
            <a:endParaRPr lang="de-DE" dirty="0"/>
          </a:p>
        </p:txBody>
      </p:sp>
      <p:sp>
        <p:nvSpPr>
          <p:cNvPr id="274" name="Textfeld 273"/>
          <p:cNvSpPr txBox="1"/>
          <p:nvPr/>
        </p:nvSpPr>
        <p:spPr>
          <a:xfrm>
            <a:off x="5410200" y="3505200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GND</a:t>
            </a:r>
            <a:endParaRPr lang="de-DE" dirty="0"/>
          </a:p>
        </p:txBody>
      </p:sp>
      <p:cxnSp>
        <p:nvCxnSpPr>
          <p:cNvPr id="270" name="Gerade Verbindung 269"/>
          <p:cNvCxnSpPr/>
          <p:nvPr/>
        </p:nvCxnSpPr>
        <p:spPr bwMode="auto">
          <a:xfrm>
            <a:off x="838200" y="5410200"/>
            <a:ext cx="228600" cy="0"/>
          </a:xfrm>
          <a:prstGeom prst="line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" name="Rechteck 205"/>
          <p:cNvSpPr/>
          <p:nvPr/>
        </p:nvSpPr>
        <p:spPr bwMode="auto">
          <a:xfrm>
            <a:off x="6553200" y="28956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1" name="Ellipse 210"/>
          <p:cNvSpPr/>
          <p:nvPr/>
        </p:nvSpPr>
        <p:spPr bwMode="auto">
          <a:xfrm flipH="1">
            <a:off x="6629400" y="29718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19" name="Gerade Verbindung 218"/>
          <p:cNvCxnSpPr/>
          <p:nvPr/>
        </p:nvCxnSpPr>
        <p:spPr bwMode="auto">
          <a:xfrm>
            <a:off x="6705600" y="3048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9300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  <a:cs typeface="Arial" charset="0"/>
              </a:rPr>
              <a:t>Matching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17EFD-3C9F-4F81-B760-9000E55AF854}" type="slidenum">
              <a:rPr lang="de-DE" altLang="de-DE" smtClean="0"/>
              <a:pPr>
                <a:defRPr/>
              </a:pPr>
              <a:t>60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6978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b="0" dirty="0" err="1" smtClean="0"/>
              <a:t>Matching</a:t>
            </a:r>
            <a:endParaRPr lang="de-DE" b="0" dirty="0"/>
          </a:p>
        </p:txBody>
      </p:sp>
      <p:sp>
        <p:nvSpPr>
          <p:cNvPr id="3" name="Rechteck 2"/>
          <p:cNvSpPr/>
          <p:nvPr/>
        </p:nvSpPr>
        <p:spPr bwMode="auto">
          <a:xfrm>
            <a:off x="914400" y="5410200"/>
            <a:ext cx="4572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" name="Gerade Verbindung 4"/>
          <p:cNvCxnSpPr/>
          <p:nvPr/>
        </p:nvCxnSpPr>
        <p:spPr bwMode="auto">
          <a:xfrm>
            <a:off x="1143000" y="53340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hteck 5"/>
          <p:cNvSpPr/>
          <p:nvPr/>
        </p:nvSpPr>
        <p:spPr bwMode="auto">
          <a:xfrm>
            <a:off x="10668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>
            <a:off x="1143000" y="62484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hteck 11"/>
          <p:cNvSpPr/>
          <p:nvPr/>
        </p:nvSpPr>
        <p:spPr bwMode="auto">
          <a:xfrm>
            <a:off x="1066800" y="6172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1752600" y="5562600"/>
            <a:ext cx="457200" cy="457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1981200" y="5334000"/>
            <a:ext cx="0" cy="91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hteck 16"/>
          <p:cNvSpPr/>
          <p:nvPr/>
        </p:nvSpPr>
        <p:spPr bwMode="auto">
          <a:xfrm>
            <a:off x="4800600" y="5410200"/>
            <a:ext cx="4572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8" name="Gerade Verbindung 17"/>
          <p:cNvCxnSpPr/>
          <p:nvPr/>
        </p:nvCxnSpPr>
        <p:spPr bwMode="auto">
          <a:xfrm rot="10800000">
            <a:off x="6248400" y="35052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hteck 18"/>
          <p:cNvSpPr/>
          <p:nvPr/>
        </p:nvSpPr>
        <p:spPr bwMode="auto">
          <a:xfrm>
            <a:off x="49530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" name="Gerade Verbindung 19"/>
          <p:cNvCxnSpPr/>
          <p:nvPr/>
        </p:nvCxnSpPr>
        <p:spPr bwMode="auto">
          <a:xfrm>
            <a:off x="6248400" y="62484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hteck 20"/>
          <p:cNvSpPr/>
          <p:nvPr/>
        </p:nvSpPr>
        <p:spPr bwMode="auto">
          <a:xfrm>
            <a:off x="4953000" y="6172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Ellipse 21"/>
          <p:cNvSpPr/>
          <p:nvPr/>
        </p:nvSpPr>
        <p:spPr bwMode="auto">
          <a:xfrm>
            <a:off x="6858000" y="5562600"/>
            <a:ext cx="457200" cy="457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3" name="Gerade Verbindung 22"/>
          <p:cNvCxnSpPr/>
          <p:nvPr/>
        </p:nvCxnSpPr>
        <p:spPr bwMode="auto">
          <a:xfrm>
            <a:off x="7086600" y="3505200"/>
            <a:ext cx="0" cy="2743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hteck 23"/>
          <p:cNvSpPr/>
          <p:nvPr/>
        </p:nvSpPr>
        <p:spPr bwMode="auto">
          <a:xfrm>
            <a:off x="5410200" y="5410200"/>
            <a:ext cx="4572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5562600" y="6172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6019800" y="5410200"/>
            <a:ext cx="4572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Rechteck 27"/>
          <p:cNvSpPr/>
          <p:nvPr/>
        </p:nvSpPr>
        <p:spPr bwMode="auto">
          <a:xfrm>
            <a:off x="61722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6172200" y="6172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4800600" y="4495800"/>
            <a:ext cx="4572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4953000" y="4343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49530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" name="Rechteck 35"/>
          <p:cNvSpPr/>
          <p:nvPr/>
        </p:nvSpPr>
        <p:spPr bwMode="auto">
          <a:xfrm>
            <a:off x="5410200" y="4495800"/>
            <a:ext cx="4572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" name="Rechteck 36"/>
          <p:cNvSpPr/>
          <p:nvPr/>
        </p:nvSpPr>
        <p:spPr bwMode="auto">
          <a:xfrm>
            <a:off x="5562600" y="4343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Rechteck 37"/>
          <p:cNvSpPr/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" name="Rechteck 38"/>
          <p:cNvSpPr/>
          <p:nvPr/>
        </p:nvSpPr>
        <p:spPr bwMode="auto">
          <a:xfrm>
            <a:off x="6019800" y="4495800"/>
            <a:ext cx="4572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Rechteck 39"/>
          <p:cNvSpPr/>
          <p:nvPr/>
        </p:nvSpPr>
        <p:spPr bwMode="auto">
          <a:xfrm>
            <a:off x="6172200" y="4343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Rechteck 40"/>
          <p:cNvSpPr/>
          <p:nvPr/>
        </p:nvSpPr>
        <p:spPr bwMode="auto">
          <a:xfrm>
            <a:off x="61722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Rechteck 44"/>
          <p:cNvSpPr/>
          <p:nvPr/>
        </p:nvSpPr>
        <p:spPr bwMode="auto">
          <a:xfrm>
            <a:off x="4800600" y="3581400"/>
            <a:ext cx="4572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6" name="Rechteck 45"/>
          <p:cNvSpPr/>
          <p:nvPr/>
        </p:nvSpPr>
        <p:spPr bwMode="auto">
          <a:xfrm>
            <a:off x="4953000" y="34290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" name="Rechteck 46"/>
          <p:cNvSpPr/>
          <p:nvPr/>
        </p:nvSpPr>
        <p:spPr bwMode="auto">
          <a:xfrm>
            <a:off x="4953000" y="4343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8" name="Rechteck 47"/>
          <p:cNvSpPr/>
          <p:nvPr/>
        </p:nvSpPr>
        <p:spPr bwMode="auto">
          <a:xfrm>
            <a:off x="5410200" y="3581400"/>
            <a:ext cx="4572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9" name="Rechteck 48"/>
          <p:cNvSpPr/>
          <p:nvPr/>
        </p:nvSpPr>
        <p:spPr bwMode="auto">
          <a:xfrm>
            <a:off x="5562600" y="34290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0" name="Rechteck 49"/>
          <p:cNvSpPr/>
          <p:nvPr/>
        </p:nvSpPr>
        <p:spPr bwMode="auto">
          <a:xfrm>
            <a:off x="5562600" y="4343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1" name="Rechteck 50"/>
          <p:cNvSpPr/>
          <p:nvPr/>
        </p:nvSpPr>
        <p:spPr bwMode="auto">
          <a:xfrm>
            <a:off x="6019800" y="3581400"/>
            <a:ext cx="4572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" name="Rechteck 51"/>
          <p:cNvSpPr/>
          <p:nvPr/>
        </p:nvSpPr>
        <p:spPr bwMode="auto">
          <a:xfrm>
            <a:off x="6172200" y="34290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3" name="Rechteck 52"/>
          <p:cNvSpPr/>
          <p:nvPr/>
        </p:nvSpPr>
        <p:spPr bwMode="auto">
          <a:xfrm>
            <a:off x="6172200" y="4343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9" name="Gerade Verbindung 58"/>
          <p:cNvCxnSpPr/>
          <p:nvPr/>
        </p:nvCxnSpPr>
        <p:spPr bwMode="auto">
          <a:xfrm rot="10800000">
            <a:off x="5638800" y="35052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64"/>
          <p:cNvCxnSpPr/>
          <p:nvPr/>
        </p:nvCxnSpPr>
        <p:spPr bwMode="auto">
          <a:xfrm rot="10800000">
            <a:off x="5029200" y="35052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Gerade Verbindung 65"/>
          <p:cNvCxnSpPr/>
          <p:nvPr/>
        </p:nvCxnSpPr>
        <p:spPr bwMode="auto">
          <a:xfrm rot="10800000">
            <a:off x="5029200" y="62484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Gerade Verbindung 66"/>
          <p:cNvCxnSpPr/>
          <p:nvPr/>
        </p:nvCxnSpPr>
        <p:spPr bwMode="auto">
          <a:xfrm rot="10800000">
            <a:off x="5638800" y="62484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Gerade Verbindung 67"/>
          <p:cNvCxnSpPr/>
          <p:nvPr/>
        </p:nvCxnSpPr>
        <p:spPr bwMode="auto">
          <a:xfrm rot="10800000">
            <a:off x="6248400" y="62484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Gerade Verbindung 68"/>
          <p:cNvCxnSpPr/>
          <p:nvPr/>
        </p:nvCxnSpPr>
        <p:spPr bwMode="auto">
          <a:xfrm rot="10800000">
            <a:off x="1143000" y="62484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Gerade Verbindung 69"/>
          <p:cNvCxnSpPr/>
          <p:nvPr/>
        </p:nvCxnSpPr>
        <p:spPr bwMode="auto">
          <a:xfrm rot="10800000">
            <a:off x="1143000" y="53340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874224"/>
              </p:ext>
            </p:extLst>
          </p:nvPr>
        </p:nvGraphicFramePr>
        <p:xfrm>
          <a:off x="358775" y="1174750"/>
          <a:ext cx="10017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526" name="Formel" r:id="rId3" imgW="583920" imgH="177480" progId="Equation.3">
                  <p:embed/>
                </p:oleObj>
              </mc:Choice>
              <mc:Fallback>
                <p:oleObj name="Formel" r:id="rId3" imgW="583920" imgH="177480" progId="Equation.3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1174750"/>
                        <a:ext cx="10017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297914"/>
              </p:ext>
            </p:extLst>
          </p:nvPr>
        </p:nvGraphicFramePr>
        <p:xfrm>
          <a:off x="261938" y="1676400"/>
          <a:ext cx="2024062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527" name="Formel" r:id="rId5" imgW="1180800" imgH="393480" progId="Equation.3">
                  <p:embed/>
                </p:oleObj>
              </mc:Choice>
              <mc:Fallback>
                <p:oleObj name="Formel" r:id="rId5" imgW="1180800" imgH="393480" progId="Equation.3">
                  <p:embed/>
                  <p:pic>
                    <p:nvPicPr>
                      <p:cNvPr id="0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1676400"/>
                        <a:ext cx="2024062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438773"/>
              </p:ext>
            </p:extLst>
          </p:nvPr>
        </p:nvGraphicFramePr>
        <p:xfrm>
          <a:off x="261937" y="2514600"/>
          <a:ext cx="156686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528" name="Formel" r:id="rId7" imgW="914400" imgH="393480" progId="Equation.3">
                  <p:embed/>
                </p:oleObj>
              </mc:Choice>
              <mc:Fallback>
                <p:oleObj name="Formel" r:id="rId7" imgW="914400" imgH="393480" progId="Equation.3">
                  <p:embed/>
                  <p:pic>
                    <p:nvPicPr>
                      <p:cNvPr id="0" name="Objek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7" y="2514600"/>
                        <a:ext cx="1566863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bgerundetes Rechteck 15"/>
          <p:cNvSpPr/>
          <p:nvPr/>
        </p:nvSpPr>
        <p:spPr bwMode="auto">
          <a:xfrm>
            <a:off x="152400" y="2438400"/>
            <a:ext cx="1828800" cy="762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" name="Gerade Verbindung mit Pfeil 3"/>
          <p:cNvCxnSpPr/>
          <p:nvPr/>
        </p:nvCxnSpPr>
        <p:spPr bwMode="auto">
          <a:xfrm flipH="1">
            <a:off x="838200" y="1447800"/>
            <a:ext cx="990600" cy="533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feld 8"/>
          <p:cNvSpPr txBox="1"/>
          <p:nvPr/>
        </p:nvSpPr>
        <p:spPr>
          <a:xfrm>
            <a:off x="1905000" y="1143000"/>
            <a:ext cx="3370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Minus Vorzeichen werden wir vernachlässigen </a:t>
            </a:r>
            <a:endParaRPr lang="de-DE" dirty="0"/>
          </a:p>
        </p:txBody>
      </p:sp>
      <p:sp>
        <p:nvSpPr>
          <p:cNvPr id="30" name="Foliennummernplatzhalter 2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DD45B8-53DB-4219-A026-0A728A62226B}" type="slidenum">
              <a:rPr lang="de-DE" altLang="de-DE" smtClean="0"/>
              <a:pPr>
                <a:defRPr/>
              </a:pPr>
              <a:t>61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0920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b="0" dirty="0" err="1" smtClean="0"/>
              <a:t>Matching</a:t>
            </a:r>
            <a:endParaRPr lang="de-DE" b="0" dirty="0"/>
          </a:p>
        </p:txBody>
      </p:sp>
      <p:sp>
        <p:nvSpPr>
          <p:cNvPr id="3" name="Rechteck 2"/>
          <p:cNvSpPr/>
          <p:nvPr/>
        </p:nvSpPr>
        <p:spPr bwMode="auto">
          <a:xfrm>
            <a:off x="914400" y="5410200"/>
            <a:ext cx="4572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" name="Gerade Verbindung 4"/>
          <p:cNvCxnSpPr/>
          <p:nvPr/>
        </p:nvCxnSpPr>
        <p:spPr bwMode="auto">
          <a:xfrm>
            <a:off x="1143000" y="53340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hteck 5"/>
          <p:cNvSpPr/>
          <p:nvPr/>
        </p:nvSpPr>
        <p:spPr bwMode="auto">
          <a:xfrm>
            <a:off x="10668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>
            <a:off x="1143000" y="62484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hteck 11"/>
          <p:cNvSpPr/>
          <p:nvPr/>
        </p:nvSpPr>
        <p:spPr bwMode="auto">
          <a:xfrm>
            <a:off x="1066800" y="6172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1752600" y="5562600"/>
            <a:ext cx="457200" cy="457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1981200" y="5334000"/>
            <a:ext cx="0" cy="91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hteck 16"/>
          <p:cNvSpPr/>
          <p:nvPr/>
        </p:nvSpPr>
        <p:spPr bwMode="auto">
          <a:xfrm>
            <a:off x="4800600" y="5410200"/>
            <a:ext cx="4572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8" name="Gerade Verbindung 17"/>
          <p:cNvCxnSpPr/>
          <p:nvPr/>
        </p:nvCxnSpPr>
        <p:spPr bwMode="auto">
          <a:xfrm rot="10800000">
            <a:off x="6248400" y="35052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hteck 18"/>
          <p:cNvSpPr/>
          <p:nvPr/>
        </p:nvSpPr>
        <p:spPr bwMode="auto">
          <a:xfrm>
            <a:off x="49530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" name="Gerade Verbindung 19"/>
          <p:cNvCxnSpPr/>
          <p:nvPr/>
        </p:nvCxnSpPr>
        <p:spPr bwMode="auto">
          <a:xfrm>
            <a:off x="6248400" y="62484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hteck 20"/>
          <p:cNvSpPr/>
          <p:nvPr/>
        </p:nvSpPr>
        <p:spPr bwMode="auto">
          <a:xfrm>
            <a:off x="4953000" y="6172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Ellipse 21"/>
          <p:cNvSpPr/>
          <p:nvPr/>
        </p:nvSpPr>
        <p:spPr bwMode="auto">
          <a:xfrm>
            <a:off x="6858000" y="5562600"/>
            <a:ext cx="457200" cy="457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3" name="Gerade Verbindung 22"/>
          <p:cNvCxnSpPr/>
          <p:nvPr/>
        </p:nvCxnSpPr>
        <p:spPr bwMode="auto">
          <a:xfrm>
            <a:off x="7086600" y="3505200"/>
            <a:ext cx="0" cy="2743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hteck 23"/>
          <p:cNvSpPr/>
          <p:nvPr/>
        </p:nvSpPr>
        <p:spPr bwMode="auto">
          <a:xfrm>
            <a:off x="5410200" y="5410200"/>
            <a:ext cx="4572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5562600" y="6172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6019800" y="5410200"/>
            <a:ext cx="4572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Rechteck 27"/>
          <p:cNvSpPr/>
          <p:nvPr/>
        </p:nvSpPr>
        <p:spPr bwMode="auto">
          <a:xfrm>
            <a:off x="61722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6172200" y="6172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4800600" y="4495800"/>
            <a:ext cx="4572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4953000" y="4343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49530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" name="Rechteck 35"/>
          <p:cNvSpPr/>
          <p:nvPr/>
        </p:nvSpPr>
        <p:spPr bwMode="auto">
          <a:xfrm>
            <a:off x="5410200" y="4495800"/>
            <a:ext cx="4572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" name="Rechteck 36"/>
          <p:cNvSpPr/>
          <p:nvPr/>
        </p:nvSpPr>
        <p:spPr bwMode="auto">
          <a:xfrm>
            <a:off x="5562600" y="4343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Rechteck 37"/>
          <p:cNvSpPr/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" name="Rechteck 38"/>
          <p:cNvSpPr/>
          <p:nvPr/>
        </p:nvSpPr>
        <p:spPr bwMode="auto">
          <a:xfrm>
            <a:off x="6019800" y="4495800"/>
            <a:ext cx="4572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Rechteck 39"/>
          <p:cNvSpPr/>
          <p:nvPr/>
        </p:nvSpPr>
        <p:spPr bwMode="auto">
          <a:xfrm>
            <a:off x="6172200" y="4343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Rechteck 40"/>
          <p:cNvSpPr/>
          <p:nvPr/>
        </p:nvSpPr>
        <p:spPr bwMode="auto">
          <a:xfrm>
            <a:off x="61722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Rechteck 44"/>
          <p:cNvSpPr/>
          <p:nvPr/>
        </p:nvSpPr>
        <p:spPr bwMode="auto">
          <a:xfrm>
            <a:off x="4800600" y="3581400"/>
            <a:ext cx="4572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6" name="Rechteck 45"/>
          <p:cNvSpPr/>
          <p:nvPr/>
        </p:nvSpPr>
        <p:spPr bwMode="auto">
          <a:xfrm>
            <a:off x="4953000" y="34290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" name="Rechteck 46"/>
          <p:cNvSpPr/>
          <p:nvPr/>
        </p:nvSpPr>
        <p:spPr bwMode="auto">
          <a:xfrm>
            <a:off x="4953000" y="4343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8" name="Rechteck 47"/>
          <p:cNvSpPr/>
          <p:nvPr/>
        </p:nvSpPr>
        <p:spPr bwMode="auto">
          <a:xfrm>
            <a:off x="5410200" y="3581400"/>
            <a:ext cx="4572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9" name="Rechteck 48"/>
          <p:cNvSpPr/>
          <p:nvPr/>
        </p:nvSpPr>
        <p:spPr bwMode="auto">
          <a:xfrm>
            <a:off x="5562600" y="34290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0" name="Rechteck 49"/>
          <p:cNvSpPr/>
          <p:nvPr/>
        </p:nvSpPr>
        <p:spPr bwMode="auto">
          <a:xfrm>
            <a:off x="5562600" y="4343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1" name="Rechteck 50"/>
          <p:cNvSpPr/>
          <p:nvPr/>
        </p:nvSpPr>
        <p:spPr bwMode="auto">
          <a:xfrm>
            <a:off x="6019800" y="3581400"/>
            <a:ext cx="4572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" name="Rechteck 51"/>
          <p:cNvSpPr/>
          <p:nvPr/>
        </p:nvSpPr>
        <p:spPr bwMode="auto">
          <a:xfrm>
            <a:off x="6172200" y="34290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3" name="Rechteck 52"/>
          <p:cNvSpPr/>
          <p:nvPr/>
        </p:nvSpPr>
        <p:spPr bwMode="auto">
          <a:xfrm>
            <a:off x="6172200" y="4343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9" name="Gerade Verbindung 58"/>
          <p:cNvCxnSpPr/>
          <p:nvPr/>
        </p:nvCxnSpPr>
        <p:spPr bwMode="auto">
          <a:xfrm rot="10800000">
            <a:off x="5638800" y="35052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64"/>
          <p:cNvCxnSpPr/>
          <p:nvPr/>
        </p:nvCxnSpPr>
        <p:spPr bwMode="auto">
          <a:xfrm rot="10800000">
            <a:off x="5029200" y="35052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Gerade Verbindung 65"/>
          <p:cNvCxnSpPr/>
          <p:nvPr/>
        </p:nvCxnSpPr>
        <p:spPr bwMode="auto">
          <a:xfrm rot="10800000">
            <a:off x="5029200" y="62484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Gerade Verbindung 66"/>
          <p:cNvCxnSpPr/>
          <p:nvPr/>
        </p:nvCxnSpPr>
        <p:spPr bwMode="auto">
          <a:xfrm rot="10800000">
            <a:off x="5638800" y="62484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Gerade Verbindung 67"/>
          <p:cNvCxnSpPr/>
          <p:nvPr/>
        </p:nvCxnSpPr>
        <p:spPr bwMode="auto">
          <a:xfrm rot="10800000">
            <a:off x="6248400" y="62484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Gerade Verbindung 68"/>
          <p:cNvCxnSpPr/>
          <p:nvPr/>
        </p:nvCxnSpPr>
        <p:spPr bwMode="auto">
          <a:xfrm rot="10800000">
            <a:off x="1143000" y="62484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Gerade Verbindung 69"/>
          <p:cNvCxnSpPr/>
          <p:nvPr/>
        </p:nvCxnSpPr>
        <p:spPr bwMode="auto">
          <a:xfrm rot="10800000">
            <a:off x="1143000" y="53340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391527"/>
              </p:ext>
            </p:extLst>
          </p:nvPr>
        </p:nvGraphicFramePr>
        <p:xfrm>
          <a:off x="358775" y="1174750"/>
          <a:ext cx="10017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580" name="Formel" r:id="rId3" imgW="583920" imgH="177480" progId="Equation.3">
                  <p:embed/>
                </p:oleObj>
              </mc:Choice>
              <mc:Fallback>
                <p:oleObj name="Formel" r:id="rId3" imgW="5839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1174750"/>
                        <a:ext cx="10017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66769"/>
              </p:ext>
            </p:extLst>
          </p:nvPr>
        </p:nvGraphicFramePr>
        <p:xfrm>
          <a:off x="261938" y="1676400"/>
          <a:ext cx="2024062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581" name="Formel" r:id="rId5" imgW="1180800" imgH="393480" progId="Equation.3">
                  <p:embed/>
                </p:oleObj>
              </mc:Choice>
              <mc:Fallback>
                <p:oleObj name="Formel" r:id="rId5" imgW="1180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1676400"/>
                        <a:ext cx="2024062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7804"/>
              </p:ext>
            </p:extLst>
          </p:nvPr>
        </p:nvGraphicFramePr>
        <p:xfrm>
          <a:off x="261937" y="2514600"/>
          <a:ext cx="156686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582" name="Formel" r:id="rId7" imgW="914400" imgH="393480" progId="Equation.3">
                  <p:embed/>
                </p:oleObj>
              </mc:Choice>
              <mc:Fallback>
                <p:oleObj name="Formel" r:id="rId7" imgW="914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7" y="2514600"/>
                        <a:ext cx="1566863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904367"/>
              </p:ext>
            </p:extLst>
          </p:nvPr>
        </p:nvGraphicFramePr>
        <p:xfrm>
          <a:off x="3162300" y="979488"/>
          <a:ext cx="2667000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583" name="Formel" r:id="rId9" imgW="1904760" imgH="660240" progId="Equation.3">
                  <p:embed/>
                </p:oleObj>
              </mc:Choice>
              <mc:Fallback>
                <p:oleObj name="Formel" r:id="rId9" imgW="1904760" imgH="660240" progId="Equation.3">
                  <p:embed/>
                  <p:pic>
                    <p:nvPicPr>
                      <p:cNvPr id="0" name="Objek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0" y="979488"/>
                        <a:ext cx="2667000" cy="92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llipse 3"/>
          <p:cNvSpPr/>
          <p:nvPr/>
        </p:nvSpPr>
        <p:spPr bwMode="auto">
          <a:xfrm>
            <a:off x="4648200" y="2971800"/>
            <a:ext cx="762000" cy="3657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" name="Gerade Verbindung mit Pfeil 8"/>
          <p:cNvCxnSpPr>
            <a:endCxn id="4" idx="0"/>
          </p:cNvCxnSpPr>
          <p:nvPr/>
        </p:nvCxnSpPr>
        <p:spPr bwMode="auto">
          <a:xfrm>
            <a:off x="4572000" y="1676400"/>
            <a:ext cx="457200" cy="1295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DD45B8-53DB-4219-A026-0A728A62226B}" type="slidenum">
              <a:rPr lang="de-DE" altLang="de-DE" smtClean="0"/>
              <a:pPr>
                <a:defRPr/>
              </a:pPr>
              <a:t>62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9140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b="0" dirty="0" err="1" smtClean="0"/>
              <a:t>Matching</a:t>
            </a:r>
            <a:endParaRPr lang="de-DE" b="0" dirty="0"/>
          </a:p>
        </p:txBody>
      </p:sp>
      <p:sp>
        <p:nvSpPr>
          <p:cNvPr id="3" name="Rechteck 2"/>
          <p:cNvSpPr/>
          <p:nvPr/>
        </p:nvSpPr>
        <p:spPr bwMode="auto">
          <a:xfrm>
            <a:off x="914400" y="5410200"/>
            <a:ext cx="4572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" name="Gerade Verbindung 4"/>
          <p:cNvCxnSpPr/>
          <p:nvPr/>
        </p:nvCxnSpPr>
        <p:spPr bwMode="auto">
          <a:xfrm>
            <a:off x="1143000" y="53340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hteck 5"/>
          <p:cNvSpPr/>
          <p:nvPr/>
        </p:nvSpPr>
        <p:spPr bwMode="auto">
          <a:xfrm>
            <a:off x="10668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>
            <a:off x="1143000" y="62484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hteck 11"/>
          <p:cNvSpPr/>
          <p:nvPr/>
        </p:nvSpPr>
        <p:spPr bwMode="auto">
          <a:xfrm>
            <a:off x="1066800" y="6172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1752600" y="5562600"/>
            <a:ext cx="457200" cy="457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1981200" y="5334000"/>
            <a:ext cx="0" cy="91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hteck 16"/>
          <p:cNvSpPr/>
          <p:nvPr/>
        </p:nvSpPr>
        <p:spPr bwMode="auto">
          <a:xfrm>
            <a:off x="4800600" y="5410200"/>
            <a:ext cx="4572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8" name="Gerade Verbindung 17"/>
          <p:cNvCxnSpPr/>
          <p:nvPr/>
        </p:nvCxnSpPr>
        <p:spPr bwMode="auto">
          <a:xfrm rot="10800000">
            <a:off x="6248400" y="35052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hteck 18"/>
          <p:cNvSpPr/>
          <p:nvPr/>
        </p:nvSpPr>
        <p:spPr bwMode="auto">
          <a:xfrm>
            <a:off x="49530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" name="Gerade Verbindung 19"/>
          <p:cNvCxnSpPr/>
          <p:nvPr/>
        </p:nvCxnSpPr>
        <p:spPr bwMode="auto">
          <a:xfrm>
            <a:off x="6248400" y="62484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hteck 20"/>
          <p:cNvSpPr/>
          <p:nvPr/>
        </p:nvSpPr>
        <p:spPr bwMode="auto">
          <a:xfrm>
            <a:off x="4953000" y="6172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Ellipse 21"/>
          <p:cNvSpPr/>
          <p:nvPr/>
        </p:nvSpPr>
        <p:spPr bwMode="auto">
          <a:xfrm>
            <a:off x="6858000" y="5562600"/>
            <a:ext cx="457200" cy="457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3" name="Gerade Verbindung 22"/>
          <p:cNvCxnSpPr/>
          <p:nvPr/>
        </p:nvCxnSpPr>
        <p:spPr bwMode="auto">
          <a:xfrm>
            <a:off x="7086600" y="3505200"/>
            <a:ext cx="0" cy="2743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hteck 23"/>
          <p:cNvSpPr/>
          <p:nvPr/>
        </p:nvSpPr>
        <p:spPr bwMode="auto">
          <a:xfrm>
            <a:off x="5410200" y="5410200"/>
            <a:ext cx="4572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5562600" y="6172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6019800" y="5410200"/>
            <a:ext cx="4572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Rechteck 27"/>
          <p:cNvSpPr/>
          <p:nvPr/>
        </p:nvSpPr>
        <p:spPr bwMode="auto">
          <a:xfrm>
            <a:off x="61722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6172200" y="6172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4800600" y="4495800"/>
            <a:ext cx="4572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4953000" y="4343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49530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" name="Rechteck 35"/>
          <p:cNvSpPr/>
          <p:nvPr/>
        </p:nvSpPr>
        <p:spPr bwMode="auto">
          <a:xfrm>
            <a:off x="5410200" y="4495800"/>
            <a:ext cx="4572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" name="Rechteck 36"/>
          <p:cNvSpPr/>
          <p:nvPr/>
        </p:nvSpPr>
        <p:spPr bwMode="auto">
          <a:xfrm>
            <a:off x="5562600" y="4343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Rechteck 37"/>
          <p:cNvSpPr/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" name="Rechteck 38"/>
          <p:cNvSpPr/>
          <p:nvPr/>
        </p:nvSpPr>
        <p:spPr bwMode="auto">
          <a:xfrm>
            <a:off x="6019800" y="4495800"/>
            <a:ext cx="4572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Rechteck 39"/>
          <p:cNvSpPr/>
          <p:nvPr/>
        </p:nvSpPr>
        <p:spPr bwMode="auto">
          <a:xfrm>
            <a:off x="6172200" y="4343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Rechteck 40"/>
          <p:cNvSpPr/>
          <p:nvPr/>
        </p:nvSpPr>
        <p:spPr bwMode="auto">
          <a:xfrm>
            <a:off x="61722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Rechteck 44"/>
          <p:cNvSpPr/>
          <p:nvPr/>
        </p:nvSpPr>
        <p:spPr bwMode="auto">
          <a:xfrm>
            <a:off x="4800600" y="3581400"/>
            <a:ext cx="4572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6" name="Rechteck 45"/>
          <p:cNvSpPr/>
          <p:nvPr/>
        </p:nvSpPr>
        <p:spPr bwMode="auto">
          <a:xfrm>
            <a:off x="4953000" y="34290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" name="Rechteck 46"/>
          <p:cNvSpPr/>
          <p:nvPr/>
        </p:nvSpPr>
        <p:spPr bwMode="auto">
          <a:xfrm>
            <a:off x="4953000" y="4343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8" name="Rechteck 47"/>
          <p:cNvSpPr/>
          <p:nvPr/>
        </p:nvSpPr>
        <p:spPr bwMode="auto">
          <a:xfrm>
            <a:off x="5410200" y="3581400"/>
            <a:ext cx="4572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9" name="Rechteck 48"/>
          <p:cNvSpPr/>
          <p:nvPr/>
        </p:nvSpPr>
        <p:spPr bwMode="auto">
          <a:xfrm>
            <a:off x="5562600" y="34290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0" name="Rechteck 49"/>
          <p:cNvSpPr/>
          <p:nvPr/>
        </p:nvSpPr>
        <p:spPr bwMode="auto">
          <a:xfrm>
            <a:off x="5562600" y="4343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1" name="Rechteck 50"/>
          <p:cNvSpPr/>
          <p:nvPr/>
        </p:nvSpPr>
        <p:spPr bwMode="auto">
          <a:xfrm>
            <a:off x="6019800" y="3581400"/>
            <a:ext cx="4572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" name="Rechteck 51"/>
          <p:cNvSpPr/>
          <p:nvPr/>
        </p:nvSpPr>
        <p:spPr bwMode="auto">
          <a:xfrm>
            <a:off x="6172200" y="34290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3" name="Rechteck 52"/>
          <p:cNvSpPr/>
          <p:nvPr/>
        </p:nvSpPr>
        <p:spPr bwMode="auto">
          <a:xfrm>
            <a:off x="6172200" y="4343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9" name="Gerade Verbindung 58"/>
          <p:cNvCxnSpPr/>
          <p:nvPr/>
        </p:nvCxnSpPr>
        <p:spPr bwMode="auto">
          <a:xfrm rot="10800000">
            <a:off x="5638800" y="35052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64"/>
          <p:cNvCxnSpPr/>
          <p:nvPr/>
        </p:nvCxnSpPr>
        <p:spPr bwMode="auto">
          <a:xfrm rot="10800000">
            <a:off x="5029200" y="35052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Gerade Verbindung 65"/>
          <p:cNvCxnSpPr/>
          <p:nvPr/>
        </p:nvCxnSpPr>
        <p:spPr bwMode="auto">
          <a:xfrm rot="10800000">
            <a:off x="5029200" y="62484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Gerade Verbindung 66"/>
          <p:cNvCxnSpPr/>
          <p:nvPr/>
        </p:nvCxnSpPr>
        <p:spPr bwMode="auto">
          <a:xfrm rot="10800000">
            <a:off x="5638800" y="62484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Gerade Verbindung 67"/>
          <p:cNvCxnSpPr/>
          <p:nvPr/>
        </p:nvCxnSpPr>
        <p:spPr bwMode="auto">
          <a:xfrm rot="10800000">
            <a:off x="6248400" y="62484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Gerade Verbindung 68"/>
          <p:cNvCxnSpPr/>
          <p:nvPr/>
        </p:nvCxnSpPr>
        <p:spPr bwMode="auto">
          <a:xfrm rot="10800000">
            <a:off x="1143000" y="62484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Gerade Verbindung 69"/>
          <p:cNvCxnSpPr/>
          <p:nvPr/>
        </p:nvCxnSpPr>
        <p:spPr bwMode="auto">
          <a:xfrm rot="10800000">
            <a:off x="1143000" y="53340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404284"/>
              </p:ext>
            </p:extLst>
          </p:nvPr>
        </p:nvGraphicFramePr>
        <p:xfrm>
          <a:off x="358775" y="1174750"/>
          <a:ext cx="10017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15" name="Formel" r:id="rId3" imgW="583920" imgH="177480" progId="Equation.3">
                  <p:embed/>
                </p:oleObj>
              </mc:Choice>
              <mc:Fallback>
                <p:oleObj name="Formel" r:id="rId3" imgW="5839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1174750"/>
                        <a:ext cx="10017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850546"/>
              </p:ext>
            </p:extLst>
          </p:nvPr>
        </p:nvGraphicFramePr>
        <p:xfrm>
          <a:off x="261938" y="1676400"/>
          <a:ext cx="2024062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16" name="Formel" r:id="rId5" imgW="1180800" imgH="393480" progId="Equation.3">
                  <p:embed/>
                </p:oleObj>
              </mc:Choice>
              <mc:Fallback>
                <p:oleObj name="Formel" r:id="rId5" imgW="1180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1676400"/>
                        <a:ext cx="2024062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397070"/>
              </p:ext>
            </p:extLst>
          </p:nvPr>
        </p:nvGraphicFramePr>
        <p:xfrm>
          <a:off x="261937" y="2514600"/>
          <a:ext cx="156686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17" name="Formel" r:id="rId7" imgW="914400" imgH="393480" progId="Equation.3">
                  <p:embed/>
                </p:oleObj>
              </mc:Choice>
              <mc:Fallback>
                <p:oleObj name="Formel" r:id="rId7" imgW="914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7" y="2514600"/>
                        <a:ext cx="1566863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54795"/>
              </p:ext>
            </p:extLst>
          </p:nvPr>
        </p:nvGraphicFramePr>
        <p:xfrm>
          <a:off x="3162300" y="979488"/>
          <a:ext cx="2667000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18" name="Formel" r:id="rId9" imgW="1904760" imgH="660240" progId="Equation.3">
                  <p:embed/>
                </p:oleObj>
              </mc:Choice>
              <mc:Fallback>
                <p:oleObj name="Formel" r:id="rId9" imgW="19047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0" y="979488"/>
                        <a:ext cx="2667000" cy="92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llipse 3"/>
          <p:cNvSpPr/>
          <p:nvPr/>
        </p:nvSpPr>
        <p:spPr bwMode="auto">
          <a:xfrm>
            <a:off x="4648200" y="2971800"/>
            <a:ext cx="762000" cy="3657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" name="Gerade Verbindung mit Pfeil 8"/>
          <p:cNvCxnSpPr>
            <a:endCxn id="4" idx="0"/>
          </p:cNvCxnSpPr>
          <p:nvPr/>
        </p:nvCxnSpPr>
        <p:spPr bwMode="auto">
          <a:xfrm>
            <a:off x="4343400" y="1828800"/>
            <a:ext cx="685800" cy="1143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149173"/>
              </p:ext>
            </p:extLst>
          </p:nvPr>
        </p:nvGraphicFramePr>
        <p:xfrm>
          <a:off x="5562600" y="1676400"/>
          <a:ext cx="2932112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19" name="Formel" r:id="rId11" imgW="2171520" imgH="952200" progId="Equation.3">
                  <p:embed/>
                </p:oleObj>
              </mc:Choice>
              <mc:Fallback>
                <p:oleObj name="Formel" r:id="rId11" imgW="2171520" imgH="952200" progId="Equation.3">
                  <p:embed/>
                  <p:pic>
                    <p:nvPicPr>
                      <p:cNvPr id="0" name="Objek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676400"/>
                        <a:ext cx="2932112" cy="128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Ellipse 15"/>
          <p:cNvSpPr/>
          <p:nvPr/>
        </p:nvSpPr>
        <p:spPr bwMode="auto">
          <a:xfrm>
            <a:off x="3810000" y="1371600"/>
            <a:ext cx="762000" cy="457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914400" y="586740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</a:t>
            </a:r>
            <a:endParaRPr lang="de-DE" dirty="0"/>
          </a:p>
        </p:txBody>
      </p:sp>
      <p:sp>
        <p:nvSpPr>
          <p:cNvPr id="58" name="Textfeld 57"/>
          <p:cNvSpPr txBox="1"/>
          <p:nvPr/>
        </p:nvSpPr>
        <p:spPr>
          <a:xfrm>
            <a:off x="4766938" y="4038600"/>
            <a:ext cx="362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Rij</a:t>
            </a:r>
            <a:endParaRPr lang="de-DE" dirty="0"/>
          </a:p>
        </p:txBody>
      </p:sp>
      <p:sp>
        <p:nvSpPr>
          <p:cNvPr id="32" name="Foliennummernplatzhalter 3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DD45B8-53DB-4219-A026-0A728A62226B}" type="slidenum">
              <a:rPr lang="de-DE" altLang="de-DE" smtClean="0"/>
              <a:pPr>
                <a:defRPr/>
              </a:pPr>
              <a:t>63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0996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b="0" dirty="0" err="1" smtClean="0"/>
              <a:t>Matching</a:t>
            </a:r>
            <a:endParaRPr lang="de-DE" b="0" dirty="0"/>
          </a:p>
        </p:txBody>
      </p:sp>
      <p:sp>
        <p:nvSpPr>
          <p:cNvPr id="3" name="Rechteck 2"/>
          <p:cNvSpPr/>
          <p:nvPr/>
        </p:nvSpPr>
        <p:spPr bwMode="auto">
          <a:xfrm>
            <a:off x="914400" y="5410200"/>
            <a:ext cx="4572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" name="Gerade Verbindung 4"/>
          <p:cNvCxnSpPr/>
          <p:nvPr/>
        </p:nvCxnSpPr>
        <p:spPr bwMode="auto">
          <a:xfrm>
            <a:off x="1143000" y="53340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hteck 5"/>
          <p:cNvSpPr/>
          <p:nvPr/>
        </p:nvSpPr>
        <p:spPr bwMode="auto">
          <a:xfrm>
            <a:off x="10668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>
            <a:off x="1143000" y="62484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hteck 11"/>
          <p:cNvSpPr/>
          <p:nvPr/>
        </p:nvSpPr>
        <p:spPr bwMode="auto">
          <a:xfrm>
            <a:off x="1066800" y="6172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1752600" y="5562600"/>
            <a:ext cx="457200" cy="457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1981200" y="5334000"/>
            <a:ext cx="0" cy="91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hteck 16"/>
          <p:cNvSpPr/>
          <p:nvPr/>
        </p:nvSpPr>
        <p:spPr bwMode="auto">
          <a:xfrm>
            <a:off x="4800600" y="5410200"/>
            <a:ext cx="4572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8" name="Gerade Verbindung 17"/>
          <p:cNvCxnSpPr/>
          <p:nvPr/>
        </p:nvCxnSpPr>
        <p:spPr bwMode="auto">
          <a:xfrm rot="10800000">
            <a:off x="6248400" y="35052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hteck 18"/>
          <p:cNvSpPr/>
          <p:nvPr/>
        </p:nvSpPr>
        <p:spPr bwMode="auto">
          <a:xfrm>
            <a:off x="49530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" name="Gerade Verbindung 19"/>
          <p:cNvCxnSpPr/>
          <p:nvPr/>
        </p:nvCxnSpPr>
        <p:spPr bwMode="auto">
          <a:xfrm>
            <a:off x="6248400" y="62484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hteck 20"/>
          <p:cNvSpPr/>
          <p:nvPr/>
        </p:nvSpPr>
        <p:spPr bwMode="auto">
          <a:xfrm>
            <a:off x="4953000" y="6172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Ellipse 21"/>
          <p:cNvSpPr/>
          <p:nvPr/>
        </p:nvSpPr>
        <p:spPr bwMode="auto">
          <a:xfrm>
            <a:off x="6858000" y="5562600"/>
            <a:ext cx="457200" cy="457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3" name="Gerade Verbindung 22"/>
          <p:cNvCxnSpPr/>
          <p:nvPr/>
        </p:nvCxnSpPr>
        <p:spPr bwMode="auto">
          <a:xfrm>
            <a:off x="7086600" y="3505200"/>
            <a:ext cx="0" cy="2743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hteck 23"/>
          <p:cNvSpPr/>
          <p:nvPr/>
        </p:nvSpPr>
        <p:spPr bwMode="auto">
          <a:xfrm>
            <a:off x="5410200" y="5410200"/>
            <a:ext cx="4572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5562600" y="6172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6019800" y="5410200"/>
            <a:ext cx="4572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Rechteck 27"/>
          <p:cNvSpPr/>
          <p:nvPr/>
        </p:nvSpPr>
        <p:spPr bwMode="auto">
          <a:xfrm>
            <a:off x="61722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6172200" y="6172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4800600" y="4495800"/>
            <a:ext cx="4572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4953000" y="4343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49530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" name="Rechteck 35"/>
          <p:cNvSpPr/>
          <p:nvPr/>
        </p:nvSpPr>
        <p:spPr bwMode="auto">
          <a:xfrm>
            <a:off x="5410200" y="4495800"/>
            <a:ext cx="4572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" name="Rechteck 36"/>
          <p:cNvSpPr/>
          <p:nvPr/>
        </p:nvSpPr>
        <p:spPr bwMode="auto">
          <a:xfrm>
            <a:off x="5562600" y="4343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Rechteck 37"/>
          <p:cNvSpPr/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" name="Rechteck 38"/>
          <p:cNvSpPr/>
          <p:nvPr/>
        </p:nvSpPr>
        <p:spPr bwMode="auto">
          <a:xfrm>
            <a:off x="6019800" y="4495800"/>
            <a:ext cx="4572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Rechteck 39"/>
          <p:cNvSpPr/>
          <p:nvPr/>
        </p:nvSpPr>
        <p:spPr bwMode="auto">
          <a:xfrm>
            <a:off x="6172200" y="4343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Rechteck 40"/>
          <p:cNvSpPr/>
          <p:nvPr/>
        </p:nvSpPr>
        <p:spPr bwMode="auto">
          <a:xfrm>
            <a:off x="61722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Rechteck 44"/>
          <p:cNvSpPr/>
          <p:nvPr/>
        </p:nvSpPr>
        <p:spPr bwMode="auto">
          <a:xfrm>
            <a:off x="4800600" y="3581400"/>
            <a:ext cx="4572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6" name="Rechteck 45"/>
          <p:cNvSpPr/>
          <p:nvPr/>
        </p:nvSpPr>
        <p:spPr bwMode="auto">
          <a:xfrm>
            <a:off x="4953000" y="34290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" name="Rechteck 46"/>
          <p:cNvSpPr/>
          <p:nvPr/>
        </p:nvSpPr>
        <p:spPr bwMode="auto">
          <a:xfrm>
            <a:off x="4953000" y="4343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8" name="Rechteck 47"/>
          <p:cNvSpPr/>
          <p:nvPr/>
        </p:nvSpPr>
        <p:spPr bwMode="auto">
          <a:xfrm>
            <a:off x="5410200" y="3581400"/>
            <a:ext cx="4572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9" name="Rechteck 48"/>
          <p:cNvSpPr/>
          <p:nvPr/>
        </p:nvSpPr>
        <p:spPr bwMode="auto">
          <a:xfrm>
            <a:off x="5562600" y="34290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0" name="Rechteck 49"/>
          <p:cNvSpPr/>
          <p:nvPr/>
        </p:nvSpPr>
        <p:spPr bwMode="auto">
          <a:xfrm>
            <a:off x="5562600" y="4343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1" name="Rechteck 50"/>
          <p:cNvSpPr/>
          <p:nvPr/>
        </p:nvSpPr>
        <p:spPr bwMode="auto">
          <a:xfrm>
            <a:off x="6019800" y="3581400"/>
            <a:ext cx="4572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" name="Rechteck 51"/>
          <p:cNvSpPr/>
          <p:nvPr/>
        </p:nvSpPr>
        <p:spPr bwMode="auto">
          <a:xfrm>
            <a:off x="6172200" y="34290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3" name="Rechteck 52"/>
          <p:cNvSpPr/>
          <p:nvPr/>
        </p:nvSpPr>
        <p:spPr bwMode="auto">
          <a:xfrm>
            <a:off x="6172200" y="4343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9" name="Gerade Verbindung 58"/>
          <p:cNvCxnSpPr/>
          <p:nvPr/>
        </p:nvCxnSpPr>
        <p:spPr bwMode="auto">
          <a:xfrm rot="10800000">
            <a:off x="5638800" y="35052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64"/>
          <p:cNvCxnSpPr/>
          <p:nvPr/>
        </p:nvCxnSpPr>
        <p:spPr bwMode="auto">
          <a:xfrm rot="10800000">
            <a:off x="5029200" y="35052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Gerade Verbindung 65"/>
          <p:cNvCxnSpPr/>
          <p:nvPr/>
        </p:nvCxnSpPr>
        <p:spPr bwMode="auto">
          <a:xfrm rot="10800000">
            <a:off x="5029200" y="62484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Gerade Verbindung 66"/>
          <p:cNvCxnSpPr/>
          <p:nvPr/>
        </p:nvCxnSpPr>
        <p:spPr bwMode="auto">
          <a:xfrm rot="10800000">
            <a:off x="5638800" y="62484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Gerade Verbindung 67"/>
          <p:cNvCxnSpPr/>
          <p:nvPr/>
        </p:nvCxnSpPr>
        <p:spPr bwMode="auto">
          <a:xfrm rot="10800000">
            <a:off x="6248400" y="62484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Gerade Verbindung 68"/>
          <p:cNvCxnSpPr/>
          <p:nvPr/>
        </p:nvCxnSpPr>
        <p:spPr bwMode="auto">
          <a:xfrm rot="10800000">
            <a:off x="1143000" y="62484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Gerade Verbindung 69"/>
          <p:cNvCxnSpPr/>
          <p:nvPr/>
        </p:nvCxnSpPr>
        <p:spPr bwMode="auto">
          <a:xfrm rot="10800000">
            <a:off x="1143000" y="53340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687316"/>
              </p:ext>
            </p:extLst>
          </p:nvPr>
        </p:nvGraphicFramePr>
        <p:xfrm>
          <a:off x="358775" y="1174750"/>
          <a:ext cx="10017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638" name="Formel" r:id="rId3" imgW="583920" imgH="177480" progId="Equation.3">
                  <p:embed/>
                </p:oleObj>
              </mc:Choice>
              <mc:Fallback>
                <p:oleObj name="Formel" r:id="rId3" imgW="5839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1174750"/>
                        <a:ext cx="10017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529673"/>
              </p:ext>
            </p:extLst>
          </p:nvPr>
        </p:nvGraphicFramePr>
        <p:xfrm>
          <a:off x="261938" y="1676400"/>
          <a:ext cx="2024062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639" name="Formel" r:id="rId5" imgW="1180800" imgH="393480" progId="Equation.3">
                  <p:embed/>
                </p:oleObj>
              </mc:Choice>
              <mc:Fallback>
                <p:oleObj name="Formel" r:id="rId5" imgW="1180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1676400"/>
                        <a:ext cx="2024062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604238"/>
              </p:ext>
            </p:extLst>
          </p:nvPr>
        </p:nvGraphicFramePr>
        <p:xfrm>
          <a:off x="261937" y="2514600"/>
          <a:ext cx="156686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640" name="Formel" r:id="rId7" imgW="914400" imgH="393480" progId="Equation.3">
                  <p:embed/>
                </p:oleObj>
              </mc:Choice>
              <mc:Fallback>
                <p:oleObj name="Formel" r:id="rId7" imgW="914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7" y="2514600"/>
                        <a:ext cx="1566863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147823"/>
              </p:ext>
            </p:extLst>
          </p:nvPr>
        </p:nvGraphicFramePr>
        <p:xfrm>
          <a:off x="3657600" y="685800"/>
          <a:ext cx="2932112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641" name="Formel" r:id="rId9" imgW="2171520" imgH="952200" progId="Equation.3">
                  <p:embed/>
                </p:oleObj>
              </mc:Choice>
              <mc:Fallback>
                <p:oleObj name="Formel" r:id="rId9" imgW="2171520" imgH="95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685800"/>
                        <a:ext cx="2932112" cy="128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k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586880"/>
              </p:ext>
            </p:extLst>
          </p:nvPr>
        </p:nvGraphicFramePr>
        <p:xfrm>
          <a:off x="4564063" y="2228850"/>
          <a:ext cx="385762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642" name="Formel" r:id="rId11" imgW="2857320" imgH="482400" progId="Equation.3">
                  <p:embed/>
                </p:oleObj>
              </mc:Choice>
              <mc:Fallback>
                <p:oleObj name="Formel" r:id="rId11" imgW="28573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4063" y="2228850"/>
                        <a:ext cx="385762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DD45B8-53DB-4219-A026-0A728A62226B}" type="slidenum">
              <a:rPr lang="de-DE" altLang="de-DE" smtClean="0"/>
              <a:pPr>
                <a:defRPr/>
              </a:pPr>
              <a:t>64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4812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b="0" dirty="0" err="1" smtClean="0"/>
              <a:t>Matching</a:t>
            </a:r>
            <a:endParaRPr lang="de-DE" b="0" dirty="0"/>
          </a:p>
        </p:txBody>
      </p:sp>
      <p:sp>
        <p:nvSpPr>
          <p:cNvPr id="3" name="Rechteck 2"/>
          <p:cNvSpPr/>
          <p:nvPr/>
        </p:nvSpPr>
        <p:spPr bwMode="auto">
          <a:xfrm>
            <a:off x="914400" y="5410200"/>
            <a:ext cx="4572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" name="Gerade Verbindung 4"/>
          <p:cNvCxnSpPr/>
          <p:nvPr/>
        </p:nvCxnSpPr>
        <p:spPr bwMode="auto">
          <a:xfrm>
            <a:off x="1143000" y="53340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hteck 5"/>
          <p:cNvSpPr/>
          <p:nvPr/>
        </p:nvSpPr>
        <p:spPr bwMode="auto">
          <a:xfrm>
            <a:off x="10668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>
            <a:off x="1143000" y="62484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hteck 11"/>
          <p:cNvSpPr/>
          <p:nvPr/>
        </p:nvSpPr>
        <p:spPr bwMode="auto">
          <a:xfrm>
            <a:off x="1066800" y="6172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1752600" y="5562600"/>
            <a:ext cx="457200" cy="457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1981200" y="5334000"/>
            <a:ext cx="0" cy="91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hteck 16"/>
          <p:cNvSpPr/>
          <p:nvPr/>
        </p:nvSpPr>
        <p:spPr bwMode="auto">
          <a:xfrm>
            <a:off x="4800600" y="5410200"/>
            <a:ext cx="4572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8" name="Gerade Verbindung 17"/>
          <p:cNvCxnSpPr/>
          <p:nvPr/>
        </p:nvCxnSpPr>
        <p:spPr bwMode="auto">
          <a:xfrm rot="10800000">
            <a:off x="6248400" y="35052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hteck 18"/>
          <p:cNvSpPr/>
          <p:nvPr/>
        </p:nvSpPr>
        <p:spPr bwMode="auto">
          <a:xfrm>
            <a:off x="49530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" name="Gerade Verbindung 19"/>
          <p:cNvCxnSpPr/>
          <p:nvPr/>
        </p:nvCxnSpPr>
        <p:spPr bwMode="auto">
          <a:xfrm>
            <a:off x="6248400" y="62484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hteck 20"/>
          <p:cNvSpPr/>
          <p:nvPr/>
        </p:nvSpPr>
        <p:spPr bwMode="auto">
          <a:xfrm>
            <a:off x="4953000" y="6172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Ellipse 21"/>
          <p:cNvSpPr/>
          <p:nvPr/>
        </p:nvSpPr>
        <p:spPr bwMode="auto">
          <a:xfrm>
            <a:off x="6858000" y="5562600"/>
            <a:ext cx="457200" cy="457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3" name="Gerade Verbindung 22"/>
          <p:cNvCxnSpPr/>
          <p:nvPr/>
        </p:nvCxnSpPr>
        <p:spPr bwMode="auto">
          <a:xfrm>
            <a:off x="7086600" y="3505200"/>
            <a:ext cx="0" cy="2743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hteck 23"/>
          <p:cNvSpPr/>
          <p:nvPr/>
        </p:nvSpPr>
        <p:spPr bwMode="auto">
          <a:xfrm>
            <a:off x="5410200" y="5410200"/>
            <a:ext cx="4572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5562600" y="6172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6019800" y="5410200"/>
            <a:ext cx="4572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Rechteck 27"/>
          <p:cNvSpPr/>
          <p:nvPr/>
        </p:nvSpPr>
        <p:spPr bwMode="auto">
          <a:xfrm>
            <a:off x="61722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6172200" y="61722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4800600" y="4495800"/>
            <a:ext cx="4572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4953000" y="4343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49530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" name="Rechteck 35"/>
          <p:cNvSpPr/>
          <p:nvPr/>
        </p:nvSpPr>
        <p:spPr bwMode="auto">
          <a:xfrm>
            <a:off x="5410200" y="4495800"/>
            <a:ext cx="4572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" name="Rechteck 36"/>
          <p:cNvSpPr/>
          <p:nvPr/>
        </p:nvSpPr>
        <p:spPr bwMode="auto">
          <a:xfrm>
            <a:off x="5562600" y="4343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Rechteck 37"/>
          <p:cNvSpPr/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" name="Rechteck 38"/>
          <p:cNvSpPr/>
          <p:nvPr/>
        </p:nvSpPr>
        <p:spPr bwMode="auto">
          <a:xfrm>
            <a:off x="6019800" y="4495800"/>
            <a:ext cx="4572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Rechteck 39"/>
          <p:cNvSpPr/>
          <p:nvPr/>
        </p:nvSpPr>
        <p:spPr bwMode="auto">
          <a:xfrm>
            <a:off x="6172200" y="4343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Rechteck 40"/>
          <p:cNvSpPr/>
          <p:nvPr/>
        </p:nvSpPr>
        <p:spPr bwMode="auto">
          <a:xfrm>
            <a:off x="6172200" y="52578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Rechteck 44"/>
          <p:cNvSpPr/>
          <p:nvPr/>
        </p:nvSpPr>
        <p:spPr bwMode="auto">
          <a:xfrm>
            <a:off x="4800600" y="3581400"/>
            <a:ext cx="4572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6" name="Rechteck 45"/>
          <p:cNvSpPr/>
          <p:nvPr/>
        </p:nvSpPr>
        <p:spPr bwMode="auto">
          <a:xfrm>
            <a:off x="4953000" y="34290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" name="Rechteck 46"/>
          <p:cNvSpPr/>
          <p:nvPr/>
        </p:nvSpPr>
        <p:spPr bwMode="auto">
          <a:xfrm>
            <a:off x="4953000" y="4343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8" name="Rechteck 47"/>
          <p:cNvSpPr/>
          <p:nvPr/>
        </p:nvSpPr>
        <p:spPr bwMode="auto">
          <a:xfrm>
            <a:off x="5410200" y="3581400"/>
            <a:ext cx="4572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9" name="Rechteck 48"/>
          <p:cNvSpPr/>
          <p:nvPr/>
        </p:nvSpPr>
        <p:spPr bwMode="auto">
          <a:xfrm>
            <a:off x="5562600" y="34290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0" name="Rechteck 49"/>
          <p:cNvSpPr/>
          <p:nvPr/>
        </p:nvSpPr>
        <p:spPr bwMode="auto">
          <a:xfrm>
            <a:off x="5562600" y="4343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1" name="Rechteck 50"/>
          <p:cNvSpPr/>
          <p:nvPr/>
        </p:nvSpPr>
        <p:spPr bwMode="auto">
          <a:xfrm>
            <a:off x="6019800" y="3581400"/>
            <a:ext cx="4572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" name="Rechteck 51"/>
          <p:cNvSpPr/>
          <p:nvPr/>
        </p:nvSpPr>
        <p:spPr bwMode="auto">
          <a:xfrm>
            <a:off x="6172200" y="34290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3" name="Rechteck 52"/>
          <p:cNvSpPr/>
          <p:nvPr/>
        </p:nvSpPr>
        <p:spPr bwMode="auto">
          <a:xfrm>
            <a:off x="6172200" y="4343400"/>
            <a:ext cx="1524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9" name="Gerade Verbindung 58"/>
          <p:cNvCxnSpPr/>
          <p:nvPr/>
        </p:nvCxnSpPr>
        <p:spPr bwMode="auto">
          <a:xfrm rot="10800000">
            <a:off x="5638800" y="35052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64"/>
          <p:cNvCxnSpPr/>
          <p:nvPr/>
        </p:nvCxnSpPr>
        <p:spPr bwMode="auto">
          <a:xfrm rot="10800000">
            <a:off x="5029200" y="35052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Gerade Verbindung 65"/>
          <p:cNvCxnSpPr/>
          <p:nvPr/>
        </p:nvCxnSpPr>
        <p:spPr bwMode="auto">
          <a:xfrm rot="10800000">
            <a:off x="5029200" y="62484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Gerade Verbindung 66"/>
          <p:cNvCxnSpPr/>
          <p:nvPr/>
        </p:nvCxnSpPr>
        <p:spPr bwMode="auto">
          <a:xfrm rot="10800000">
            <a:off x="5638800" y="62484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Gerade Verbindung 67"/>
          <p:cNvCxnSpPr/>
          <p:nvPr/>
        </p:nvCxnSpPr>
        <p:spPr bwMode="auto">
          <a:xfrm rot="10800000">
            <a:off x="6248400" y="62484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Gerade Verbindung 68"/>
          <p:cNvCxnSpPr/>
          <p:nvPr/>
        </p:nvCxnSpPr>
        <p:spPr bwMode="auto">
          <a:xfrm rot="10800000">
            <a:off x="1143000" y="62484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Gerade Verbindung 69"/>
          <p:cNvCxnSpPr/>
          <p:nvPr/>
        </p:nvCxnSpPr>
        <p:spPr bwMode="auto">
          <a:xfrm rot="10800000">
            <a:off x="1143000" y="53340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654026"/>
              </p:ext>
            </p:extLst>
          </p:nvPr>
        </p:nvGraphicFramePr>
        <p:xfrm>
          <a:off x="358775" y="1174750"/>
          <a:ext cx="10017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88" name="Formel" r:id="rId3" imgW="583920" imgH="177480" progId="Equation.3">
                  <p:embed/>
                </p:oleObj>
              </mc:Choice>
              <mc:Fallback>
                <p:oleObj name="Formel" r:id="rId3" imgW="5839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1174750"/>
                        <a:ext cx="10017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274465"/>
              </p:ext>
            </p:extLst>
          </p:nvPr>
        </p:nvGraphicFramePr>
        <p:xfrm>
          <a:off x="261938" y="1676400"/>
          <a:ext cx="2024062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89" name="Formel" r:id="rId5" imgW="1180800" imgH="393480" progId="Equation.3">
                  <p:embed/>
                </p:oleObj>
              </mc:Choice>
              <mc:Fallback>
                <p:oleObj name="Formel" r:id="rId5" imgW="1180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1676400"/>
                        <a:ext cx="2024062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648109"/>
              </p:ext>
            </p:extLst>
          </p:nvPr>
        </p:nvGraphicFramePr>
        <p:xfrm>
          <a:off x="261937" y="2514600"/>
          <a:ext cx="156686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90" name="Formel" r:id="rId7" imgW="914400" imgH="393480" progId="Equation.3">
                  <p:embed/>
                </p:oleObj>
              </mc:Choice>
              <mc:Fallback>
                <p:oleObj name="Formel" r:id="rId7" imgW="914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7" y="2514600"/>
                        <a:ext cx="1566863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701639"/>
              </p:ext>
            </p:extLst>
          </p:nvPr>
        </p:nvGraphicFramePr>
        <p:xfrm>
          <a:off x="3657600" y="685800"/>
          <a:ext cx="2932112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91" name="Formel" r:id="rId9" imgW="2171520" imgH="952200" progId="Equation.3">
                  <p:embed/>
                </p:oleObj>
              </mc:Choice>
              <mc:Fallback>
                <p:oleObj name="Formel" r:id="rId9" imgW="2171520" imgH="95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685800"/>
                        <a:ext cx="2932112" cy="128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k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317411"/>
              </p:ext>
            </p:extLst>
          </p:nvPr>
        </p:nvGraphicFramePr>
        <p:xfrm>
          <a:off x="4564063" y="2228850"/>
          <a:ext cx="385762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92" name="Formel" r:id="rId11" imgW="2857320" imgH="482400" progId="Equation.3">
                  <p:embed/>
                </p:oleObj>
              </mc:Choice>
              <mc:Fallback>
                <p:oleObj name="Formel" r:id="rId11" imgW="28573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4063" y="2228850"/>
                        <a:ext cx="385762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873045"/>
              </p:ext>
            </p:extLst>
          </p:nvPr>
        </p:nvGraphicFramePr>
        <p:xfrm>
          <a:off x="6675438" y="3048000"/>
          <a:ext cx="219233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93" name="Formel" r:id="rId13" imgW="1574640" imgH="393480" progId="Equation.3">
                  <p:embed/>
                </p:oleObj>
              </mc:Choice>
              <mc:Fallback>
                <p:oleObj name="Formel" r:id="rId13" imgW="1574640" imgH="393480" progId="Equation.3">
                  <p:embed/>
                  <p:pic>
                    <p:nvPicPr>
                      <p:cNvPr id="0" name="Objek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5438" y="3048000"/>
                        <a:ext cx="2192337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290258"/>
              </p:ext>
            </p:extLst>
          </p:nvPr>
        </p:nvGraphicFramePr>
        <p:xfrm>
          <a:off x="7010400" y="4060825"/>
          <a:ext cx="209232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94" name="Formel" r:id="rId15" imgW="1218960" imgH="393480" progId="Equation.3">
                  <p:embed/>
                </p:oleObj>
              </mc:Choice>
              <mc:Fallback>
                <p:oleObj name="Formel" r:id="rId15" imgW="1218960" imgH="393480" progId="Equation.3">
                  <p:embed/>
                  <p:pic>
                    <p:nvPicPr>
                      <p:cNvPr id="0" name="Objek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060825"/>
                        <a:ext cx="2092325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Gerade Verbindung mit Pfeil 15"/>
          <p:cNvCxnSpPr/>
          <p:nvPr/>
        </p:nvCxnSpPr>
        <p:spPr bwMode="auto">
          <a:xfrm>
            <a:off x="8534400" y="2667000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Gerade Verbindung mit Pfeil 56"/>
          <p:cNvCxnSpPr/>
          <p:nvPr/>
        </p:nvCxnSpPr>
        <p:spPr bwMode="auto">
          <a:xfrm>
            <a:off x="8534400" y="3657600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Abgerundetes Rechteck 57"/>
          <p:cNvSpPr/>
          <p:nvPr/>
        </p:nvSpPr>
        <p:spPr bwMode="auto">
          <a:xfrm>
            <a:off x="6934200" y="4038600"/>
            <a:ext cx="1828800" cy="762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0" name="Abgerundetes Rechteck 59"/>
          <p:cNvSpPr/>
          <p:nvPr/>
        </p:nvSpPr>
        <p:spPr bwMode="auto">
          <a:xfrm>
            <a:off x="152400" y="2438400"/>
            <a:ext cx="1828800" cy="762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DD45B8-53DB-4219-A026-0A728A62226B}" type="slidenum">
              <a:rPr lang="de-DE" altLang="de-DE" smtClean="0"/>
              <a:pPr>
                <a:defRPr/>
              </a:pPr>
              <a:t>65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4751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lussdiagramm: Prozess 25"/>
          <p:cNvSpPr/>
          <p:nvPr/>
        </p:nvSpPr>
        <p:spPr bwMode="auto">
          <a:xfrm>
            <a:off x="2286000" y="2743200"/>
            <a:ext cx="3657600" cy="1143000"/>
          </a:xfrm>
          <a:prstGeom prst="flowChartProcess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Flussdiagramm: Prozess 22"/>
          <p:cNvSpPr/>
          <p:nvPr/>
        </p:nvSpPr>
        <p:spPr bwMode="auto">
          <a:xfrm>
            <a:off x="2286000" y="2743200"/>
            <a:ext cx="3657600" cy="381000"/>
          </a:xfrm>
          <a:prstGeom prst="flowChartProcess">
            <a:avLst/>
          </a:prstGeom>
          <a:pattFill prst="pct5">
            <a:fgClr>
              <a:srgbClr val="FFC000"/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 err="1"/>
              <a:t>Matching</a:t>
            </a:r>
            <a:endParaRPr lang="de-DE" b="0" dirty="0"/>
          </a:p>
        </p:txBody>
      </p:sp>
      <p:sp>
        <p:nvSpPr>
          <p:cNvPr id="2" name="Rechteck 1"/>
          <p:cNvSpPr/>
          <p:nvPr/>
        </p:nvSpPr>
        <p:spPr bwMode="auto">
          <a:xfrm>
            <a:off x="2286000" y="1981200"/>
            <a:ext cx="3657600" cy="533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541991"/>
              </p:ext>
            </p:extLst>
          </p:nvPr>
        </p:nvGraphicFramePr>
        <p:xfrm>
          <a:off x="677863" y="773113"/>
          <a:ext cx="297815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97" name="Formel" r:id="rId3" imgW="1739880" imgH="393480" progId="Equation.3">
                  <p:embed/>
                </p:oleObj>
              </mc:Choice>
              <mc:Fallback>
                <p:oleObj name="Formel" r:id="rId3" imgW="1739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63" y="773113"/>
                        <a:ext cx="2978150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40389"/>
              </p:ext>
            </p:extLst>
          </p:nvPr>
        </p:nvGraphicFramePr>
        <p:xfrm>
          <a:off x="4114800" y="762000"/>
          <a:ext cx="13049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98" name="Formel" r:id="rId5" imgW="761760" imgH="457200" progId="Equation.3">
                  <p:embed/>
                </p:oleObj>
              </mc:Choice>
              <mc:Fallback>
                <p:oleObj name="Formel" r:id="rId5" imgW="761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762000"/>
                        <a:ext cx="130492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hteck 23"/>
          <p:cNvSpPr/>
          <p:nvPr/>
        </p:nvSpPr>
        <p:spPr bwMode="auto">
          <a:xfrm>
            <a:off x="457200" y="2743200"/>
            <a:ext cx="1828800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5943600" y="2743200"/>
            <a:ext cx="1676400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" name="Gerade Verbindung 4"/>
          <p:cNvCxnSpPr/>
          <p:nvPr/>
        </p:nvCxnSpPr>
        <p:spPr bwMode="auto">
          <a:xfrm>
            <a:off x="1600200" y="2743200"/>
            <a:ext cx="5181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6" name="Gruppieren 45"/>
          <p:cNvGrpSpPr/>
          <p:nvPr/>
        </p:nvGrpSpPr>
        <p:grpSpPr>
          <a:xfrm>
            <a:off x="2133600" y="2667000"/>
            <a:ext cx="762000" cy="152400"/>
            <a:chOff x="6324600" y="1447800"/>
            <a:chExt cx="762000" cy="152400"/>
          </a:xfrm>
        </p:grpSpPr>
        <p:cxnSp>
          <p:nvCxnSpPr>
            <p:cNvPr id="47" name="Gerade Verbindung 46"/>
            <p:cNvCxnSpPr/>
            <p:nvPr/>
          </p:nvCxnSpPr>
          <p:spPr bwMode="auto">
            <a:xfrm>
              <a:off x="63246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Gerade Verbindung 47"/>
            <p:cNvCxnSpPr/>
            <p:nvPr/>
          </p:nvCxnSpPr>
          <p:spPr bwMode="auto">
            <a:xfrm flipV="1">
              <a:off x="6553200" y="14478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Gerade Verbindung 48"/>
            <p:cNvCxnSpPr/>
            <p:nvPr/>
          </p:nvCxnSpPr>
          <p:spPr bwMode="auto">
            <a:xfrm flipH="1" flipV="1">
              <a:off x="6629400" y="1447800"/>
              <a:ext cx="1524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49"/>
            <p:cNvCxnSpPr/>
            <p:nvPr/>
          </p:nvCxnSpPr>
          <p:spPr bwMode="auto">
            <a:xfrm flipV="1">
              <a:off x="6781800" y="15240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50"/>
            <p:cNvCxnSpPr/>
            <p:nvPr/>
          </p:nvCxnSpPr>
          <p:spPr bwMode="auto">
            <a:xfrm>
              <a:off x="68580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2" name="Gruppieren 51"/>
          <p:cNvGrpSpPr/>
          <p:nvPr/>
        </p:nvGrpSpPr>
        <p:grpSpPr>
          <a:xfrm>
            <a:off x="2667000" y="2667000"/>
            <a:ext cx="762000" cy="152400"/>
            <a:chOff x="6324600" y="1447800"/>
            <a:chExt cx="762000" cy="152400"/>
          </a:xfrm>
        </p:grpSpPr>
        <p:cxnSp>
          <p:nvCxnSpPr>
            <p:cNvPr id="53" name="Gerade Verbindung 52"/>
            <p:cNvCxnSpPr/>
            <p:nvPr/>
          </p:nvCxnSpPr>
          <p:spPr bwMode="auto">
            <a:xfrm>
              <a:off x="63246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53"/>
            <p:cNvCxnSpPr/>
            <p:nvPr/>
          </p:nvCxnSpPr>
          <p:spPr bwMode="auto">
            <a:xfrm flipV="1">
              <a:off x="6553200" y="14478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54"/>
            <p:cNvCxnSpPr/>
            <p:nvPr/>
          </p:nvCxnSpPr>
          <p:spPr bwMode="auto">
            <a:xfrm flipH="1" flipV="1">
              <a:off x="6629400" y="1447800"/>
              <a:ext cx="1524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/>
          </p:nvCxnSpPr>
          <p:spPr bwMode="auto">
            <a:xfrm flipV="1">
              <a:off x="6781800" y="15240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/>
          </p:nvCxnSpPr>
          <p:spPr bwMode="auto">
            <a:xfrm>
              <a:off x="68580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9" name="Gruppieren 58"/>
          <p:cNvGrpSpPr/>
          <p:nvPr/>
        </p:nvGrpSpPr>
        <p:grpSpPr>
          <a:xfrm>
            <a:off x="3200400" y="2667000"/>
            <a:ext cx="762000" cy="152400"/>
            <a:chOff x="6324600" y="1447800"/>
            <a:chExt cx="762000" cy="152400"/>
          </a:xfrm>
        </p:grpSpPr>
        <p:cxnSp>
          <p:nvCxnSpPr>
            <p:cNvPr id="60" name="Gerade Verbindung 59"/>
            <p:cNvCxnSpPr/>
            <p:nvPr/>
          </p:nvCxnSpPr>
          <p:spPr bwMode="auto">
            <a:xfrm>
              <a:off x="63246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/>
          </p:nvCxnSpPr>
          <p:spPr bwMode="auto">
            <a:xfrm flipV="1">
              <a:off x="6553200" y="14478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/>
          </p:nvCxnSpPr>
          <p:spPr bwMode="auto">
            <a:xfrm flipH="1" flipV="1">
              <a:off x="6629400" y="1447800"/>
              <a:ext cx="1524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62"/>
            <p:cNvCxnSpPr/>
            <p:nvPr/>
          </p:nvCxnSpPr>
          <p:spPr bwMode="auto">
            <a:xfrm flipV="1">
              <a:off x="6781800" y="15240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65"/>
            <p:cNvCxnSpPr/>
            <p:nvPr/>
          </p:nvCxnSpPr>
          <p:spPr bwMode="auto">
            <a:xfrm>
              <a:off x="68580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0" name="Gruppieren 69"/>
          <p:cNvGrpSpPr/>
          <p:nvPr/>
        </p:nvGrpSpPr>
        <p:grpSpPr>
          <a:xfrm>
            <a:off x="3733800" y="2667000"/>
            <a:ext cx="762000" cy="152400"/>
            <a:chOff x="6324600" y="1447800"/>
            <a:chExt cx="762000" cy="152400"/>
          </a:xfrm>
        </p:grpSpPr>
        <p:cxnSp>
          <p:nvCxnSpPr>
            <p:cNvPr id="71" name="Gerade Verbindung 70"/>
            <p:cNvCxnSpPr/>
            <p:nvPr/>
          </p:nvCxnSpPr>
          <p:spPr bwMode="auto">
            <a:xfrm>
              <a:off x="63246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/>
          </p:nvCxnSpPr>
          <p:spPr bwMode="auto">
            <a:xfrm flipV="1">
              <a:off x="6553200" y="14478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/>
          </p:nvCxnSpPr>
          <p:spPr bwMode="auto">
            <a:xfrm flipH="1" flipV="1">
              <a:off x="6629400" y="1447800"/>
              <a:ext cx="1524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/>
          </p:nvCxnSpPr>
          <p:spPr bwMode="auto">
            <a:xfrm flipV="1">
              <a:off x="6781800" y="15240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/>
          </p:nvCxnSpPr>
          <p:spPr bwMode="auto">
            <a:xfrm>
              <a:off x="68580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6" name="Gruppieren 75"/>
          <p:cNvGrpSpPr/>
          <p:nvPr/>
        </p:nvGrpSpPr>
        <p:grpSpPr>
          <a:xfrm>
            <a:off x="4267200" y="2667000"/>
            <a:ext cx="762000" cy="152400"/>
            <a:chOff x="6324600" y="1447800"/>
            <a:chExt cx="762000" cy="152400"/>
          </a:xfrm>
        </p:grpSpPr>
        <p:cxnSp>
          <p:nvCxnSpPr>
            <p:cNvPr id="77" name="Gerade Verbindung 76"/>
            <p:cNvCxnSpPr/>
            <p:nvPr/>
          </p:nvCxnSpPr>
          <p:spPr bwMode="auto">
            <a:xfrm>
              <a:off x="63246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Gerade Verbindung 77"/>
            <p:cNvCxnSpPr/>
            <p:nvPr/>
          </p:nvCxnSpPr>
          <p:spPr bwMode="auto">
            <a:xfrm flipV="1">
              <a:off x="6553200" y="14478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Gerade Verbindung 78"/>
            <p:cNvCxnSpPr/>
            <p:nvPr/>
          </p:nvCxnSpPr>
          <p:spPr bwMode="auto">
            <a:xfrm flipH="1" flipV="1">
              <a:off x="6629400" y="1447800"/>
              <a:ext cx="1524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Gerade Verbindung 79"/>
            <p:cNvCxnSpPr/>
            <p:nvPr/>
          </p:nvCxnSpPr>
          <p:spPr bwMode="auto">
            <a:xfrm flipV="1">
              <a:off x="6781800" y="15240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80"/>
            <p:cNvCxnSpPr/>
            <p:nvPr/>
          </p:nvCxnSpPr>
          <p:spPr bwMode="auto">
            <a:xfrm>
              <a:off x="68580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2" name="Gruppieren 81"/>
          <p:cNvGrpSpPr/>
          <p:nvPr/>
        </p:nvGrpSpPr>
        <p:grpSpPr>
          <a:xfrm>
            <a:off x="4800600" y="2667000"/>
            <a:ext cx="762000" cy="152400"/>
            <a:chOff x="6324600" y="1447800"/>
            <a:chExt cx="762000" cy="152400"/>
          </a:xfrm>
        </p:grpSpPr>
        <p:cxnSp>
          <p:nvCxnSpPr>
            <p:cNvPr id="83" name="Gerade Verbindung 82"/>
            <p:cNvCxnSpPr/>
            <p:nvPr/>
          </p:nvCxnSpPr>
          <p:spPr bwMode="auto">
            <a:xfrm>
              <a:off x="63246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83"/>
            <p:cNvCxnSpPr/>
            <p:nvPr/>
          </p:nvCxnSpPr>
          <p:spPr bwMode="auto">
            <a:xfrm flipV="1">
              <a:off x="6553200" y="14478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84"/>
            <p:cNvCxnSpPr/>
            <p:nvPr/>
          </p:nvCxnSpPr>
          <p:spPr bwMode="auto">
            <a:xfrm flipH="1" flipV="1">
              <a:off x="6629400" y="1447800"/>
              <a:ext cx="1524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85"/>
            <p:cNvCxnSpPr/>
            <p:nvPr/>
          </p:nvCxnSpPr>
          <p:spPr bwMode="auto">
            <a:xfrm flipV="1">
              <a:off x="6781800" y="15240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86"/>
            <p:cNvCxnSpPr/>
            <p:nvPr/>
          </p:nvCxnSpPr>
          <p:spPr bwMode="auto">
            <a:xfrm>
              <a:off x="68580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8" name="Gruppieren 87"/>
          <p:cNvGrpSpPr/>
          <p:nvPr/>
        </p:nvGrpSpPr>
        <p:grpSpPr>
          <a:xfrm>
            <a:off x="5334000" y="2667000"/>
            <a:ext cx="762000" cy="152400"/>
            <a:chOff x="6324600" y="1447800"/>
            <a:chExt cx="762000" cy="152400"/>
          </a:xfrm>
        </p:grpSpPr>
        <p:cxnSp>
          <p:nvCxnSpPr>
            <p:cNvPr id="89" name="Gerade Verbindung 88"/>
            <p:cNvCxnSpPr/>
            <p:nvPr/>
          </p:nvCxnSpPr>
          <p:spPr bwMode="auto">
            <a:xfrm>
              <a:off x="63246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Gerade Verbindung 89"/>
            <p:cNvCxnSpPr/>
            <p:nvPr/>
          </p:nvCxnSpPr>
          <p:spPr bwMode="auto">
            <a:xfrm flipV="1">
              <a:off x="6553200" y="14478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Gerade Verbindung 90"/>
            <p:cNvCxnSpPr/>
            <p:nvPr/>
          </p:nvCxnSpPr>
          <p:spPr bwMode="auto">
            <a:xfrm flipH="1" flipV="1">
              <a:off x="6629400" y="1447800"/>
              <a:ext cx="1524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Gerade Verbindung 91"/>
            <p:cNvCxnSpPr/>
            <p:nvPr/>
          </p:nvCxnSpPr>
          <p:spPr bwMode="auto">
            <a:xfrm flipV="1">
              <a:off x="6781800" y="15240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Gerade Verbindung 92"/>
            <p:cNvCxnSpPr/>
            <p:nvPr/>
          </p:nvCxnSpPr>
          <p:spPr bwMode="auto">
            <a:xfrm>
              <a:off x="68580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138" name="Objekt 1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718046"/>
              </p:ext>
            </p:extLst>
          </p:nvPr>
        </p:nvGraphicFramePr>
        <p:xfrm>
          <a:off x="439738" y="4410075"/>
          <a:ext cx="28479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99" name="Formel" r:id="rId7" imgW="1663560" imgH="583920" progId="Equation.3">
                  <p:embed/>
                </p:oleObj>
              </mc:Choice>
              <mc:Fallback>
                <p:oleObj name="Formel" r:id="rId7" imgW="166356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4410075"/>
                        <a:ext cx="2847975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3" name="Gerade Verbindung 142"/>
          <p:cNvCxnSpPr/>
          <p:nvPr/>
        </p:nvCxnSpPr>
        <p:spPr bwMode="auto">
          <a:xfrm>
            <a:off x="4114800" y="28194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Gerade Verbindung 143"/>
          <p:cNvCxnSpPr/>
          <p:nvPr/>
        </p:nvCxnSpPr>
        <p:spPr bwMode="auto">
          <a:xfrm>
            <a:off x="3962400" y="2971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Gerade Verbindung 144"/>
          <p:cNvCxnSpPr/>
          <p:nvPr/>
        </p:nvCxnSpPr>
        <p:spPr bwMode="auto">
          <a:xfrm>
            <a:off x="3962400" y="3048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Gerade Verbindung 145"/>
          <p:cNvCxnSpPr/>
          <p:nvPr/>
        </p:nvCxnSpPr>
        <p:spPr bwMode="auto">
          <a:xfrm>
            <a:off x="4038600" y="3048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Gerade Verbindung 146"/>
          <p:cNvCxnSpPr/>
          <p:nvPr/>
        </p:nvCxnSpPr>
        <p:spPr bwMode="auto">
          <a:xfrm>
            <a:off x="4038600" y="2971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Gerade Verbindung 147"/>
          <p:cNvCxnSpPr/>
          <p:nvPr/>
        </p:nvCxnSpPr>
        <p:spPr bwMode="auto">
          <a:xfrm>
            <a:off x="4114800" y="30480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Gerade Verbindung 148"/>
          <p:cNvCxnSpPr/>
          <p:nvPr/>
        </p:nvCxnSpPr>
        <p:spPr bwMode="auto">
          <a:xfrm>
            <a:off x="4648200" y="28194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Gerade Verbindung 149"/>
          <p:cNvCxnSpPr/>
          <p:nvPr/>
        </p:nvCxnSpPr>
        <p:spPr bwMode="auto">
          <a:xfrm>
            <a:off x="4495800" y="2971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" name="Gerade Verbindung 150"/>
          <p:cNvCxnSpPr/>
          <p:nvPr/>
        </p:nvCxnSpPr>
        <p:spPr bwMode="auto">
          <a:xfrm>
            <a:off x="4495800" y="3048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" name="Gerade Verbindung 151"/>
          <p:cNvCxnSpPr/>
          <p:nvPr/>
        </p:nvCxnSpPr>
        <p:spPr bwMode="auto">
          <a:xfrm>
            <a:off x="4572000" y="3048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" name="Gerade Verbindung 152"/>
          <p:cNvCxnSpPr/>
          <p:nvPr/>
        </p:nvCxnSpPr>
        <p:spPr bwMode="auto">
          <a:xfrm>
            <a:off x="4572000" y="2971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4" name="Gerade Verbindung 153"/>
          <p:cNvCxnSpPr/>
          <p:nvPr/>
        </p:nvCxnSpPr>
        <p:spPr bwMode="auto">
          <a:xfrm>
            <a:off x="4648200" y="30480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" name="Gerade Verbindung 154"/>
          <p:cNvCxnSpPr/>
          <p:nvPr/>
        </p:nvCxnSpPr>
        <p:spPr bwMode="auto">
          <a:xfrm>
            <a:off x="3581400" y="28194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6" name="Gerade Verbindung 155"/>
          <p:cNvCxnSpPr/>
          <p:nvPr/>
        </p:nvCxnSpPr>
        <p:spPr bwMode="auto">
          <a:xfrm>
            <a:off x="3429000" y="2971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7" name="Gerade Verbindung 156"/>
          <p:cNvCxnSpPr/>
          <p:nvPr/>
        </p:nvCxnSpPr>
        <p:spPr bwMode="auto">
          <a:xfrm>
            <a:off x="3429000" y="3048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8" name="Gerade Verbindung 157"/>
          <p:cNvCxnSpPr/>
          <p:nvPr/>
        </p:nvCxnSpPr>
        <p:spPr bwMode="auto">
          <a:xfrm>
            <a:off x="3505200" y="30480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9" name="Gerade Verbindung 158"/>
          <p:cNvCxnSpPr/>
          <p:nvPr/>
        </p:nvCxnSpPr>
        <p:spPr bwMode="auto">
          <a:xfrm>
            <a:off x="3505200" y="2971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0" name="Gerade Verbindung 159"/>
          <p:cNvCxnSpPr/>
          <p:nvPr/>
        </p:nvCxnSpPr>
        <p:spPr bwMode="auto">
          <a:xfrm>
            <a:off x="3581400" y="30480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61" name="Objekt 1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434814"/>
              </p:ext>
            </p:extLst>
          </p:nvPr>
        </p:nvGraphicFramePr>
        <p:xfrm>
          <a:off x="3846512" y="4419600"/>
          <a:ext cx="29352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00" name="Formel" r:id="rId9" imgW="1714320" imgH="444240" progId="Equation.3">
                  <p:embed/>
                </p:oleObj>
              </mc:Choice>
              <mc:Fallback>
                <p:oleObj name="Formel" r:id="rId9" imgW="17143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6512" y="4419600"/>
                        <a:ext cx="2935288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" name="Objekt 1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165005"/>
              </p:ext>
            </p:extLst>
          </p:nvPr>
        </p:nvGraphicFramePr>
        <p:xfrm>
          <a:off x="3854450" y="5443538"/>
          <a:ext cx="41529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01" name="Formel" r:id="rId11" imgW="2425680" imgH="444240" progId="Equation.3">
                  <p:embed/>
                </p:oleObj>
              </mc:Choice>
              <mc:Fallback>
                <p:oleObj name="Formel" r:id="rId11" imgW="24256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450" y="5443538"/>
                        <a:ext cx="41529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Abgerundetes Rechteck 12"/>
          <p:cNvSpPr/>
          <p:nvPr/>
        </p:nvSpPr>
        <p:spPr bwMode="auto">
          <a:xfrm>
            <a:off x="3810000" y="5257800"/>
            <a:ext cx="4267200" cy="1143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Ellipse 2"/>
          <p:cNvSpPr/>
          <p:nvPr/>
        </p:nvSpPr>
        <p:spPr bwMode="auto">
          <a:xfrm>
            <a:off x="1219200" y="609600"/>
            <a:ext cx="2133600" cy="990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" name="Gerade Verbindung mit Pfeil 5"/>
          <p:cNvCxnSpPr>
            <a:stCxn id="3" idx="4"/>
          </p:cNvCxnSpPr>
          <p:nvPr/>
        </p:nvCxnSpPr>
        <p:spPr bwMode="auto">
          <a:xfrm flipH="1">
            <a:off x="1600200" y="1600200"/>
            <a:ext cx="685800" cy="3048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mit Pfeil 7"/>
          <p:cNvCxnSpPr/>
          <p:nvPr/>
        </p:nvCxnSpPr>
        <p:spPr bwMode="auto">
          <a:xfrm>
            <a:off x="3352800" y="4724400"/>
            <a:ext cx="381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" name="Ellipse 93"/>
          <p:cNvSpPr/>
          <p:nvPr/>
        </p:nvSpPr>
        <p:spPr bwMode="auto">
          <a:xfrm>
            <a:off x="914400" y="4648200"/>
            <a:ext cx="2286000" cy="914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6" name="Gerade Verbindung mit Pfeil 15"/>
          <p:cNvCxnSpPr/>
          <p:nvPr/>
        </p:nvCxnSpPr>
        <p:spPr bwMode="auto">
          <a:xfrm>
            <a:off x="2286000" y="3505200"/>
            <a:ext cx="36576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95" name="Objekt 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098896"/>
              </p:ext>
            </p:extLst>
          </p:nvPr>
        </p:nvGraphicFramePr>
        <p:xfrm>
          <a:off x="5181600" y="3200400"/>
          <a:ext cx="392113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02" name="Formel" r:id="rId13" imgW="228600" imgH="164880" progId="Equation.3">
                  <p:embed/>
                </p:oleObj>
              </mc:Choice>
              <mc:Fallback>
                <p:oleObj name="Formel" r:id="rId13" imgW="2286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200400"/>
                        <a:ext cx="392113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Foliennummernplatzhalt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DD45B8-53DB-4219-A026-0A728A62226B}" type="slidenum">
              <a:rPr lang="de-DE" altLang="de-DE" smtClean="0"/>
              <a:pPr>
                <a:defRPr/>
              </a:pPr>
              <a:t>66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6186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Flussdiagramm: Prozess 93"/>
          <p:cNvSpPr/>
          <p:nvPr/>
        </p:nvSpPr>
        <p:spPr bwMode="auto">
          <a:xfrm>
            <a:off x="2286000" y="2743200"/>
            <a:ext cx="3657600" cy="1143000"/>
          </a:xfrm>
          <a:prstGeom prst="flowChartProcess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5" name="Rechteck 94"/>
          <p:cNvSpPr/>
          <p:nvPr/>
        </p:nvSpPr>
        <p:spPr bwMode="auto">
          <a:xfrm>
            <a:off x="2286000" y="1981200"/>
            <a:ext cx="3657600" cy="533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6" name="Rechteck 95"/>
          <p:cNvSpPr/>
          <p:nvPr/>
        </p:nvSpPr>
        <p:spPr bwMode="auto">
          <a:xfrm>
            <a:off x="457200" y="2743200"/>
            <a:ext cx="1828800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7" name="Rechteck 96"/>
          <p:cNvSpPr/>
          <p:nvPr/>
        </p:nvSpPr>
        <p:spPr bwMode="auto">
          <a:xfrm>
            <a:off x="5943600" y="2743200"/>
            <a:ext cx="1676400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8" name="Freihandform 97"/>
          <p:cNvSpPr/>
          <p:nvPr/>
        </p:nvSpPr>
        <p:spPr bwMode="auto">
          <a:xfrm>
            <a:off x="2286000" y="2743200"/>
            <a:ext cx="3690397" cy="601710"/>
          </a:xfrm>
          <a:custGeom>
            <a:avLst/>
            <a:gdLst>
              <a:gd name="connsiteX0" fmla="*/ 13747 w 3661822"/>
              <a:gd name="connsiteY0" fmla="*/ 0 h 524140"/>
              <a:gd name="connsiteX1" fmla="*/ 13747 w 3661822"/>
              <a:gd name="connsiteY1" fmla="*/ 409575 h 524140"/>
              <a:gd name="connsiteX2" fmla="*/ 156622 w 3661822"/>
              <a:gd name="connsiteY2" fmla="*/ 514350 h 524140"/>
              <a:gd name="connsiteX3" fmla="*/ 318547 w 3661822"/>
              <a:gd name="connsiteY3" fmla="*/ 419100 h 524140"/>
              <a:gd name="connsiteX4" fmla="*/ 547147 w 3661822"/>
              <a:gd name="connsiteY4" fmla="*/ 523875 h 524140"/>
              <a:gd name="connsiteX5" fmla="*/ 756697 w 3661822"/>
              <a:gd name="connsiteY5" fmla="*/ 381000 h 524140"/>
              <a:gd name="connsiteX6" fmla="*/ 1071022 w 3661822"/>
              <a:gd name="connsiteY6" fmla="*/ 485775 h 524140"/>
              <a:gd name="connsiteX7" fmla="*/ 1309147 w 3661822"/>
              <a:gd name="connsiteY7" fmla="*/ 381000 h 524140"/>
              <a:gd name="connsiteX8" fmla="*/ 1794922 w 3661822"/>
              <a:gd name="connsiteY8" fmla="*/ 504825 h 524140"/>
              <a:gd name="connsiteX9" fmla="*/ 1966372 w 3661822"/>
              <a:gd name="connsiteY9" fmla="*/ 361950 h 524140"/>
              <a:gd name="connsiteX10" fmla="*/ 2461672 w 3661822"/>
              <a:gd name="connsiteY10" fmla="*/ 495300 h 524140"/>
              <a:gd name="connsiteX11" fmla="*/ 2614072 w 3661822"/>
              <a:gd name="connsiteY11" fmla="*/ 409575 h 524140"/>
              <a:gd name="connsiteX12" fmla="*/ 2880772 w 3661822"/>
              <a:gd name="connsiteY12" fmla="*/ 495300 h 524140"/>
              <a:gd name="connsiteX13" fmla="*/ 3109372 w 3661822"/>
              <a:gd name="connsiteY13" fmla="*/ 428625 h 524140"/>
              <a:gd name="connsiteX14" fmla="*/ 3480847 w 3661822"/>
              <a:gd name="connsiteY14" fmla="*/ 523875 h 524140"/>
              <a:gd name="connsiteX15" fmla="*/ 3661822 w 3661822"/>
              <a:gd name="connsiteY15" fmla="*/ 438150 h 524140"/>
              <a:gd name="connsiteX0" fmla="*/ 13747 w 3690397"/>
              <a:gd name="connsiteY0" fmla="*/ 9905 h 552552"/>
              <a:gd name="connsiteX1" fmla="*/ 13747 w 3690397"/>
              <a:gd name="connsiteY1" fmla="*/ 419480 h 552552"/>
              <a:gd name="connsiteX2" fmla="*/ 156622 w 3690397"/>
              <a:gd name="connsiteY2" fmla="*/ 524255 h 552552"/>
              <a:gd name="connsiteX3" fmla="*/ 318547 w 3690397"/>
              <a:gd name="connsiteY3" fmla="*/ 429005 h 552552"/>
              <a:gd name="connsiteX4" fmla="*/ 547147 w 3690397"/>
              <a:gd name="connsiteY4" fmla="*/ 533780 h 552552"/>
              <a:gd name="connsiteX5" fmla="*/ 756697 w 3690397"/>
              <a:gd name="connsiteY5" fmla="*/ 390905 h 552552"/>
              <a:gd name="connsiteX6" fmla="*/ 1071022 w 3690397"/>
              <a:gd name="connsiteY6" fmla="*/ 495680 h 552552"/>
              <a:gd name="connsiteX7" fmla="*/ 1309147 w 3690397"/>
              <a:gd name="connsiteY7" fmla="*/ 390905 h 552552"/>
              <a:gd name="connsiteX8" fmla="*/ 1794922 w 3690397"/>
              <a:gd name="connsiteY8" fmla="*/ 514730 h 552552"/>
              <a:gd name="connsiteX9" fmla="*/ 1966372 w 3690397"/>
              <a:gd name="connsiteY9" fmla="*/ 371855 h 552552"/>
              <a:gd name="connsiteX10" fmla="*/ 2461672 w 3690397"/>
              <a:gd name="connsiteY10" fmla="*/ 505205 h 552552"/>
              <a:gd name="connsiteX11" fmla="*/ 2614072 w 3690397"/>
              <a:gd name="connsiteY11" fmla="*/ 419480 h 552552"/>
              <a:gd name="connsiteX12" fmla="*/ 2880772 w 3690397"/>
              <a:gd name="connsiteY12" fmla="*/ 505205 h 552552"/>
              <a:gd name="connsiteX13" fmla="*/ 3109372 w 3690397"/>
              <a:gd name="connsiteY13" fmla="*/ 438530 h 552552"/>
              <a:gd name="connsiteX14" fmla="*/ 3480847 w 3690397"/>
              <a:gd name="connsiteY14" fmla="*/ 533780 h 552552"/>
              <a:gd name="connsiteX15" fmla="*/ 3690397 w 3690397"/>
              <a:gd name="connsiteY15" fmla="*/ 0 h 552552"/>
              <a:gd name="connsiteX0" fmla="*/ 13747 w 3690397"/>
              <a:gd name="connsiteY0" fmla="*/ 9905 h 534045"/>
              <a:gd name="connsiteX1" fmla="*/ 13747 w 3690397"/>
              <a:gd name="connsiteY1" fmla="*/ 419480 h 534045"/>
              <a:gd name="connsiteX2" fmla="*/ 156622 w 3690397"/>
              <a:gd name="connsiteY2" fmla="*/ 524255 h 534045"/>
              <a:gd name="connsiteX3" fmla="*/ 318547 w 3690397"/>
              <a:gd name="connsiteY3" fmla="*/ 429005 h 534045"/>
              <a:gd name="connsiteX4" fmla="*/ 547147 w 3690397"/>
              <a:gd name="connsiteY4" fmla="*/ 533780 h 534045"/>
              <a:gd name="connsiteX5" fmla="*/ 756697 w 3690397"/>
              <a:gd name="connsiteY5" fmla="*/ 390905 h 534045"/>
              <a:gd name="connsiteX6" fmla="*/ 1071022 w 3690397"/>
              <a:gd name="connsiteY6" fmla="*/ 495680 h 534045"/>
              <a:gd name="connsiteX7" fmla="*/ 1309147 w 3690397"/>
              <a:gd name="connsiteY7" fmla="*/ 390905 h 534045"/>
              <a:gd name="connsiteX8" fmla="*/ 1794922 w 3690397"/>
              <a:gd name="connsiteY8" fmla="*/ 514730 h 534045"/>
              <a:gd name="connsiteX9" fmla="*/ 1966372 w 3690397"/>
              <a:gd name="connsiteY9" fmla="*/ 371855 h 534045"/>
              <a:gd name="connsiteX10" fmla="*/ 2461672 w 3690397"/>
              <a:gd name="connsiteY10" fmla="*/ 505205 h 534045"/>
              <a:gd name="connsiteX11" fmla="*/ 2614072 w 3690397"/>
              <a:gd name="connsiteY11" fmla="*/ 419480 h 534045"/>
              <a:gd name="connsiteX12" fmla="*/ 2880772 w 3690397"/>
              <a:gd name="connsiteY12" fmla="*/ 505205 h 534045"/>
              <a:gd name="connsiteX13" fmla="*/ 3109372 w 3690397"/>
              <a:gd name="connsiteY13" fmla="*/ 438530 h 534045"/>
              <a:gd name="connsiteX14" fmla="*/ 3623722 w 3690397"/>
              <a:gd name="connsiteY14" fmla="*/ 483057 h 534045"/>
              <a:gd name="connsiteX15" fmla="*/ 3690397 w 3690397"/>
              <a:gd name="connsiteY15" fmla="*/ 0 h 534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690397" h="534045">
                <a:moveTo>
                  <a:pt x="13747" y="9905"/>
                </a:moveTo>
                <a:cubicBezTo>
                  <a:pt x="1841" y="171830"/>
                  <a:pt x="-10065" y="333755"/>
                  <a:pt x="13747" y="419480"/>
                </a:cubicBezTo>
                <a:cubicBezTo>
                  <a:pt x="37559" y="505205"/>
                  <a:pt x="105822" y="522668"/>
                  <a:pt x="156622" y="524255"/>
                </a:cubicBezTo>
                <a:cubicBezTo>
                  <a:pt x="207422" y="525843"/>
                  <a:pt x="253460" y="427418"/>
                  <a:pt x="318547" y="429005"/>
                </a:cubicBezTo>
                <a:cubicBezTo>
                  <a:pt x="383634" y="430592"/>
                  <a:pt x="474122" y="540130"/>
                  <a:pt x="547147" y="533780"/>
                </a:cubicBezTo>
                <a:cubicBezTo>
                  <a:pt x="620172" y="527430"/>
                  <a:pt x="669385" y="397255"/>
                  <a:pt x="756697" y="390905"/>
                </a:cubicBezTo>
                <a:cubicBezTo>
                  <a:pt x="844010" y="384555"/>
                  <a:pt x="978947" y="495680"/>
                  <a:pt x="1071022" y="495680"/>
                </a:cubicBezTo>
                <a:cubicBezTo>
                  <a:pt x="1163097" y="495680"/>
                  <a:pt x="1188497" y="387730"/>
                  <a:pt x="1309147" y="390905"/>
                </a:cubicBezTo>
                <a:cubicBezTo>
                  <a:pt x="1429797" y="394080"/>
                  <a:pt x="1685385" y="517905"/>
                  <a:pt x="1794922" y="514730"/>
                </a:cubicBezTo>
                <a:cubicBezTo>
                  <a:pt x="1904459" y="511555"/>
                  <a:pt x="1855247" y="373443"/>
                  <a:pt x="1966372" y="371855"/>
                </a:cubicBezTo>
                <a:cubicBezTo>
                  <a:pt x="2077497" y="370268"/>
                  <a:pt x="2353722" y="497268"/>
                  <a:pt x="2461672" y="505205"/>
                </a:cubicBezTo>
                <a:cubicBezTo>
                  <a:pt x="2569622" y="513143"/>
                  <a:pt x="2544222" y="419480"/>
                  <a:pt x="2614072" y="419480"/>
                </a:cubicBezTo>
                <a:cubicBezTo>
                  <a:pt x="2683922" y="419480"/>
                  <a:pt x="2798222" y="502030"/>
                  <a:pt x="2880772" y="505205"/>
                </a:cubicBezTo>
                <a:cubicBezTo>
                  <a:pt x="2963322" y="508380"/>
                  <a:pt x="2985547" y="442221"/>
                  <a:pt x="3109372" y="438530"/>
                </a:cubicBezTo>
                <a:cubicBezTo>
                  <a:pt x="3233197" y="434839"/>
                  <a:pt x="3526885" y="556145"/>
                  <a:pt x="3623722" y="483057"/>
                </a:cubicBezTo>
                <a:cubicBezTo>
                  <a:pt x="3720559" y="409969"/>
                  <a:pt x="3645947" y="43656"/>
                  <a:pt x="3690397" y="0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9" name="Flussdiagramm: Prozess 98"/>
          <p:cNvSpPr/>
          <p:nvPr/>
        </p:nvSpPr>
        <p:spPr bwMode="auto">
          <a:xfrm>
            <a:off x="2286000" y="2743200"/>
            <a:ext cx="3657600" cy="381000"/>
          </a:xfrm>
          <a:prstGeom prst="flowChartProcess">
            <a:avLst/>
          </a:prstGeom>
          <a:pattFill prst="pct5">
            <a:fgClr>
              <a:srgbClr val="FFC000"/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0" name="Gerade Verbindung 99"/>
          <p:cNvCxnSpPr/>
          <p:nvPr/>
        </p:nvCxnSpPr>
        <p:spPr bwMode="auto">
          <a:xfrm>
            <a:off x="1600200" y="2743200"/>
            <a:ext cx="5181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1" name="Gruppieren 100"/>
          <p:cNvGrpSpPr/>
          <p:nvPr/>
        </p:nvGrpSpPr>
        <p:grpSpPr>
          <a:xfrm>
            <a:off x="2133600" y="2667000"/>
            <a:ext cx="762000" cy="152400"/>
            <a:chOff x="6324600" y="1447800"/>
            <a:chExt cx="762000" cy="152400"/>
          </a:xfrm>
        </p:grpSpPr>
        <p:cxnSp>
          <p:nvCxnSpPr>
            <p:cNvPr id="102" name="Gerade Verbindung 101"/>
            <p:cNvCxnSpPr/>
            <p:nvPr/>
          </p:nvCxnSpPr>
          <p:spPr bwMode="auto">
            <a:xfrm>
              <a:off x="63246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Gerade Verbindung 102"/>
            <p:cNvCxnSpPr/>
            <p:nvPr/>
          </p:nvCxnSpPr>
          <p:spPr bwMode="auto">
            <a:xfrm flipV="1">
              <a:off x="6553200" y="14478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Gerade Verbindung 103"/>
            <p:cNvCxnSpPr/>
            <p:nvPr/>
          </p:nvCxnSpPr>
          <p:spPr bwMode="auto">
            <a:xfrm flipH="1" flipV="1">
              <a:off x="6629400" y="1447800"/>
              <a:ext cx="1524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Gerade Verbindung 104"/>
            <p:cNvCxnSpPr/>
            <p:nvPr/>
          </p:nvCxnSpPr>
          <p:spPr bwMode="auto">
            <a:xfrm flipV="1">
              <a:off x="6781800" y="15240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Gerade Verbindung 105"/>
            <p:cNvCxnSpPr/>
            <p:nvPr/>
          </p:nvCxnSpPr>
          <p:spPr bwMode="auto">
            <a:xfrm>
              <a:off x="68580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7" name="Gruppieren 106"/>
          <p:cNvGrpSpPr/>
          <p:nvPr/>
        </p:nvGrpSpPr>
        <p:grpSpPr>
          <a:xfrm>
            <a:off x="2667000" y="2514600"/>
            <a:ext cx="762000" cy="457200"/>
            <a:chOff x="6324600" y="1447800"/>
            <a:chExt cx="762000" cy="152400"/>
          </a:xfrm>
        </p:grpSpPr>
        <p:cxnSp>
          <p:nvCxnSpPr>
            <p:cNvPr id="108" name="Gerade Verbindung 107"/>
            <p:cNvCxnSpPr/>
            <p:nvPr/>
          </p:nvCxnSpPr>
          <p:spPr bwMode="auto">
            <a:xfrm>
              <a:off x="63246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Gerade Verbindung 108"/>
            <p:cNvCxnSpPr/>
            <p:nvPr/>
          </p:nvCxnSpPr>
          <p:spPr bwMode="auto">
            <a:xfrm flipV="1">
              <a:off x="6553200" y="14478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Gerade Verbindung 109"/>
            <p:cNvCxnSpPr/>
            <p:nvPr/>
          </p:nvCxnSpPr>
          <p:spPr bwMode="auto">
            <a:xfrm flipH="1" flipV="1">
              <a:off x="6629400" y="1447800"/>
              <a:ext cx="1524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10"/>
            <p:cNvCxnSpPr/>
            <p:nvPr/>
          </p:nvCxnSpPr>
          <p:spPr bwMode="auto">
            <a:xfrm flipV="1">
              <a:off x="6781800" y="15240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Gerade Verbindung 111"/>
            <p:cNvCxnSpPr/>
            <p:nvPr/>
          </p:nvCxnSpPr>
          <p:spPr bwMode="auto">
            <a:xfrm>
              <a:off x="68580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3" name="Gruppieren 112"/>
          <p:cNvGrpSpPr/>
          <p:nvPr/>
        </p:nvGrpSpPr>
        <p:grpSpPr>
          <a:xfrm>
            <a:off x="3200400" y="2667000"/>
            <a:ext cx="762000" cy="152400"/>
            <a:chOff x="6324600" y="1447800"/>
            <a:chExt cx="762000" cy="152400"/>
          </a:xfrm>
        </p:grpSpPr>
        <p:cxnSp>
          <p:nvCxnSpPr>
            <p:cNvPr id="114" name="Gerade Verbindung 113"/>
            <p:cNvCxnSpPr/>
            <p:nvPr/>
          </p:nvCxnSpPr>
          <p:spPr bwMode="auto">
            <a:xfrm>
              <a:off x="63246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Gerade Verbindung 114"/>
            <p:cNvCxnSpPr/>
            <p:nvPr/>
          </p:nvCxnSpPr>
          <p:spPr bwMode="auto">
            <a:xfrm flipV="1">
              <a:off x="6553200" y="14478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" name="Gerade Verbindung 115"/>
            <p:cNvCxnSpPr/>
            <p:nvPr/>
          </p:nvCxnSpPr>
          <p:spPr bwMode="auto">
            <a:xfrm flipH="1" flipV="1">
              <a:off x="6629400" y="1447800"/>
              <a:ext cx="1524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Gerade Verbindung 116"/>
            <p:cNvCxnSpPr/>
            <p:nvPr/>
          </p:nvCxnSpPr>
          <p:spPr bwMode="auto">
            <a:xfrm flipV="1">
              <a:off x="6781800" y="15240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" name="Gerade Verbindung 117"/>
            <p:cNvCxnSpPr/>
            <p:nvPr/>
          </p:nvCxnSpPr>
          <p:spPr bwMode="auto">
            <a:xfrm>
              <a:off x="68580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9" name="Gruppieren 118"/>
          <p:cNvGrpSpPr/>
          <p:nvPr/>
        </p:nvGrpSpPr>
        <p:grpSpPr>
          <a:xfrm>
            <a:off x="3733800" y="2590800"/>
            <a:ext cx="762000" cy="304800"/>
            <a:chOff x="6324600" y="1447800"/>
            <a:chExt cx="762000" cy="152400"/>
          </a:xfrm>
        </p:grpSpPr>
        <p:cxnSp>
          <p:nvCxnSpPr>
            <p:cNvPr id="120" name="Gerade Verbindung 119"/>
            <p:cNvCxnSpPr/>
            <p:nvPr/>
          </p:nvCxnSpPr>
          <p:spPr bwMode="auto">
            <a:xfrm>
              <a:off x="63246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" name="Gerade Verbindung 120"/>
            <p:cNvCxnSpPr/>
            <p:nvPr/>
          </p:nvCxnSpPr>
          <p:spPr bwMode="auto">
            <a:xfrm flipV="1">
              <a:off x="6553200" y="14478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Gerade Verbindung 121"/>
            <p:cNvCxnSpPr/>
            <p:nvPr/>
          </p:nvCxnSpPr>
          <p:spPr bwMode="auto">
            <a:xfrm flipH="1" flipV="1">
              <a:off x="6629400" y="1447800"/>
              <a:ext cx="1524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Gerade Verbindung 122"/>
            <p:cNvCxnSpPr/>
            <p:nvPr/>
          </p:nvCxnSpPr>
          <p:spPr bwMode="auto">
            <a:xfrm flipV="1">
              <a:off x="6781800" y="15240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Gerade Verbindung 123"/>
            <p:cNvCxnSpPr/>
            <p:nvPr/>
          </p:nvCxnSpPr>
          <p:spPr bwMode="auto">
            <a:xfrm>
              <a:off x="68580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5" name="Gruppieren 124"/>
          <p:cNvGrpSpPr/>
          <p:nvPr/>
        </p:nvGrpSpPr>
        <p:grpSpPr>
          <a:xfrm>
            <a:off x="4267200" y="2667000"/>
            <a:ext cx="762000" cy="152400"/>
            <a:chOff x="6324600" y="1447800"/>
            <a:chExt cx="762000" cy="152400"/>
          </a:xfrm>
        </p:grpSpPr>
        <p:cxnSp>
          <p:nvCxnSpPr>
            <p:cNvPr id="126" name="Gerade Verbindung 125"/>
            <p:cNvCxnSpPr/>
            <p:nvPr/>
          </p:nvCxnSpPr>
          <p:spPr bwMode="auto">
            <a:xfrm>
              <a:off x="63246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Gerade Verbindung 126"/>
            <p:cNvCxnSpPr/>
            <p:nvPr/>
          </p:nvCxnSpPr>
          <p:spPr bwMode="auto">
            <a:xfrm flipV="1">
              <a:off x="6553200" y="14478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Gerade Verbindung 127"/>
            <p:cNvCxnSpPr/>
            <p:nvPr/>
          </p:nvCxnSpPr>
          <p:spPr bwMode="auto">
            <a:xfrm flipH="1" flipV="1">
              <a:off x="6629400" y="1447800"/>
              <a:ext cx="1524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" name="Gerade Verbindung 128"/>
            <p:cNvCxnSpPr/>
            <p:nvPr/>
          </p:nvCxnSpPr>
          <p:spPr bwMode="auto">
            <a:xfrm flipV="1">
              <a:off x="6781800" y="15240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0" name="Gerade Verbindung 129"/>
            <p:cNvCxnSpPr/>
            <p:nvPr/>
          </p:nvCxnSpPr>
          <p:spPr bwMode="auto">
            <a:xfrm>
              <a:off x="68580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1" name="Gruppieren 130"/>
          <p:cNvGrpSpPr/>
          <p:nvPr/>
        </p:nvGrpSpPr>
        <p:grpSpPr>
          <a:xfrm>
            <a:off x="4800600" y="2514600"/>
            <a:ext cx="762000" cy="457200"/>
            <a:chOff x="6324600" y="1447800"/>
            <a:chExt cx="762000" cy="152400"/>
          </a:xfrm>
        </p:grpSpPr>
        <p:cxnSp>
          <p:nvCxnSpPr>
            <p:cNvPr id="132" name="Gerade Verbindung 131"/>
            <p:cNvCxnSpPr/>
            <p:nvPr/>
          </p:nvCxnSpPr>
          <p:spPr bwMode="auto">
            <a:xfrm>
              <a:off x="63246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Gerade Verbindung 132"/>
            <p:cNvCxnSpPr/>
            <p:nvPr/>
          </p:nvCxnSpPr>
          <p:spPr bwMode="auto">
            <a:xfrm flipV="1">
              <a:off x="6553200" y="14478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4" name="Gerade Verbindung 133"/>
            <p:cNvCxnSpPr/>
            <p:nvPr/>
          </p:nvCxnSpPr>
          <p:spPr bwMode="auto">
            <a:xfrm flipH="1" flipV="1">
              <a:off x="6629400" y="1447800"/>
              <a:ext cx="1524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5" name="Gerade Verbindung 134"/>
            <p:cNvCxnSpPr/>
            <p:nvPr/>
          </p:nvCxnSpPr>
          <p:spPr bwMode="auto">
            <a:xfrm flipV="1">
              <a:off x="6781800" y="15240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6" name="Gerade Verbindung 135"/>
            <p:cNvCxnSpPr/>
            <p:nvPr/>
          </p:nvCxnSpPr>
          <p:spPr bwMode="auto">
            <a:xfrm>
              <a:off x="68580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7" name="Gruppieren 136"/>
          <p:cNvGrpSpPr/>
          <p:nvPr/>
        </p:nvGrpSpPr>
        <p:grpSpPr>
          <a:xfrm>
            <a:off x="5334000" y="2667000"/>
            <a:ext cx="762000" cy="152400"/>
            <a:chOff x="6324600" y="1447800"/>
            <a:chExt cx="762000" cy="152400"/>
          </a:xfrm>
        </p:grpSpPr>
        <p:cxnSp>
          <p:nvCxnSpPr>
            <p:cNvPr id="139" name="Gerade Verbindung 138"/>
            <p:cNvCxnSpPr/>
            <p:nvPr/>
          </p:nvCxnSpPr>
          <p:spPr bwMode="auto">
            <a:xfrm>
              <a:off x="63246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Gerade Verbindung 139"/>
            <p:cNvCxnSpPr/>
            <p:nvPr/>
          </p:nvCxnSpPr>
          <p:spPr bwMode="auto">
            <a:xfrm flipV="1">
              <a:off x="6553200" y="14478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Gerade Verbindung 140"/>
            <p:cNvCxnSpPr/>
            <p:nvPr/>
          </p:nvCxnSpPr>
          <p:spPr bwMode="auto">
            <a:xfrm flipH="1" flipV="1">
              <a:off x="6629400" y="1447800"/>
              <a:ext cx="1524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Gerade Verbindung 141"/>
            <p:cNvCxnSpPr/>
            <p:nvPr/>
          </p:nvCxnSpPr>
          <p:spPr bwMode="auto">
            <a:xfrm flipV="1">
              <a:off x="6781800" y="15240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3" name="Gerade Verbindung 162"/>
            <p:cNvCxnSpPr/>
            <p:nvPr/>
          </p:nvCxnSpPr>
          <p:spPr bwMode="auto">
            <a:xfrm>
              <a:off x="68580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854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 err="1"/>
              <a:t>Matching</a:t>
            </a:r>
            <a:endParaRPr lang="de-DE" b="0" dirty="0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664339"/>
              </p:ext>
            </p:extLst>
          </p:nvPr>
        </p:nvGraphicFramePr>
        <p:xfrm>
          <a:off x="763588" y="773113"/>
          <a:ext cx="2805112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25" name="Formel" r:id="rId3" imgW="1638000" imgH="393480" progId="Equation.3">
                  <p:embed/>
                </p:oleObj>
              </mc:Choice>
              <mc:Fallback>
                <p:oleObj name="Formel" r:id="rId3" imgW="1638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773113"/>
                        <a:ext cx="2805112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241043"/>
              </p:ext>
            </p:extLst>
          </p:nvPr>
        </p:nvGraphicFramePr>
        <p:xfrm>
          <a:off x="4114800" y="762000"/>
          <a:ext cx="13049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26" name="Formel" r:id="rId5" imgW="761760" imgH="457200" progId="Equation.3">
                  <p:embed/>
                </p:oleObj>
              </mc:Choice>
              <mc:Fallback>
                <p:oleObj name="Formel" r:id="rId5" imgW="761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762000"/>
                        <a:ext cx="130492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" name="Objekt 1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341996"/>
              </p:ext>
            </p:extLst>
          </p:nvPr>
        </p:nvGraphicFramePr>
        <p:xfrm>
          <a:off x="439738" y="4410075"/>
          <a:ext cx="28479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27" name="Formel" r:id="rId7" imgW="1663560" imgH="583920" progId="Equation.3">
                  <p:embed/>
                </p:oleObj>
              </mc:Choice>
              <mc:Fallback>
                <p:oleObj name="Formel" r:id="rId7" imgW="166356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4410075"/>
                        <a:ext cx="2847975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pieren 2"/>
          <p:cNvGrpSpPr/>
          <p:nvPr/>
        </p:nvGrpSpPr>
        <p:grpSpPr>
          <a:xfrm>
            <a:off x="3429000" y="2819400"/>
            <a:ext cx="1371600" cy="381000"/>
            <a:chOff x="3429000" y="2819400"/>
            <a:chExt cx="1371600" cy="381000"/>
          </a:xfrm>
        </p:grpSpPr>
        <p:cxnSp>
          <p:nvCxnSpPr>
            <p:cNvPr id="143" name="Gerade Verbindung 142"/>
            <p:cNvCxnSpPr/>
            <p:nvPr/>
          </p:nvCxnSpPr>
          <p:spPr bwMode="auto">
            <a:xfrm>
              <a:off x="41148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Gerade Verbindung 143"/>
            <p:cNvCxnSpPr/>
            <p:nvPr/>
          </p:nvCxnSpPr>
          <p:spPr bwMode="auto">
            <a:xfrm>
              <a:off x="3962400" y="2971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" name="Gerade Verbindung 144"/>
            <p:cNvCxnSpPr/>
            <p:nvPr/>
          </p:nvCxnSpPr>
          <p:spPr bwMode="auto">
            <a:xfrm>
              <a:off x="3962400" y="3048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Gerade Verbindung 145"/>
            <p:cNvCxnSpPr/>
            <p:nvPr/>
          </p:nvCxnSpPr>
          <p:spPr bwMode="auto">
            <a:xfrm>
              <a:off x="4038600" y="3048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Gerade Verbindung 146"/>
            <p:cNvCxnSpPr/>
            <p:nvPr/>
          </p:nvCxnSpPr>
          <p:spPr bwMode="auto">
            <a:xfrm>
              <a:off x="4038600" y="2971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" name="Gerade Verbindung 147"/>
            <p:cNvCxnSpPr/>
            <p:nvPr/>
          </p:nvCxnSpPr>
          <p:spPr bwMode="auto">
            <a:xfrm>
              <a:off x="4114800" y="3048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9" name="Gerade Verbindung 148"/>
            <p:cNvCxnSpPr/>
            <p:nvPr/>
          </p:nvCxnSpPr>
          <p:spPr bwMode="auto">
            <a:xfrm>
              <a:off x="46482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0" name="Gerade Verbindung 149"/>
            <p:cNvCxnSpPr/>
            <p:nvPr/>
          </p:nvCxnSpPr>
          <p:spPr bwMode="auto">
            <a:xfrm>
              <a:off x="4495800" y="2971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Gerade Verbindung 150"/>
            <p:cNvCxnSpPr/>
            <p:nvPr/>
          </p:nvCxnSpPr>
          <p:spPr bwMode="auto">
            <a:xfrm>
              <a:off x="4495800" y="3048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" name="Gerade Verbindung 151"/>
            <p:cNvCxnSpPr/>
            <p:nvPr/>
          </p:nvCxnSpPr>
          <p:spPr bwMode="auto">
            <a:xfrm>
              <a:off x="4572000" y="3048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" name="Gerade Verbindung 152"/>
            <p:cNvCxnSpPr/>
            <p:nvPr/>
          </p:nvCxnSpPr>
          <p:spPr bwMode="auto">
            <a:xfrm>
              <a:off x="4572000" y="2971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" name="Gerade Verbindung 153"/>
            <p:cNvCxnSpPr/>
            <p:nvPr/>
          </p:nvCxnSpPr>
          <p:spPr bwMode="auto">
            <a:xfrm>
              <a:off x="4648200" y="3048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5" name="Gerade Verbindung 154"/>
            <p:cNvCxnSpPr/>
            <p:nvPr/>
          </p:nvCxnSpPr>
          <p:spPr bwMode="auto">
            <a:xfrm>
              <a:off x="35814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6" name="Gerade Verbindung 155"/>
            <p:cNvCxnSpPr/>
            <p:nvPr/>
          </p:nvCxnSpPr>
          <p:spPr bwMode="auto">
            <a:xfrm>
              <a:off x="3429000" y="2971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7" name="Gerade Verbindung 156"/>
            <p:cNvCxnSpPr/>
            <p:nvPr/>
          </p:nvCxnSpPr>
          <p:spPr bwMode="auto">
            <a:xfrm>
              <a:off x="3429000" y="3048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8" name="Gerade Verbindung 157"/>
            <p:cNvCxnSpPr/>
            <p:nvPr/>
          </p:nvCxnSpPr>
          <p:spPr bwMode="auto">
            <a:xfrm>
              <a:off x="3505200" y="3048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9" name="Gerade Verbindung 158"/>
            <p:cNvCxnSpPr/>
            <p:nvPr/>
          </p:nvCxnSpPr>
          <p:spPr bwMode="auto">
            <a:xfrm>
              <a:off x="3505200" y="2971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0" name="Gerade Verbindung 159"/>
            <p:cNvCxnSpPr/>
            <p:nvPr/>
          </p:nvCxnSpPr>
          <p:spPr bwMode="auto">
            <a:xfrm>
              <a:off x="3581400" y="3048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" name="Rechteck 3"/>
          <p:cNvSpPr/>
          <p:nvPr/>
        </p:nvSpPr>
        <p:spPr bwMode="auto">
          <a:xfrm>
            <a:off x="2286000" y="2590800"/>
            <a:ext cx="4572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" name="Gerade Verbindung mit Pfeil 6"/>
          <p:cNvCxnSpPr/>
          <p:nvPr/>
        </p:nvCxnSpPr>
        <p:spPr bwMode="auto">
          <a:xfrm flipV="1">
            <a:off x="762000" y="3505200"/>
            <a:ext cx="1524000" cy="1066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mit Pfeil 10"/>
          <p:cNvCxnSpPr/>
          <p:nvPr/>
        </p:nvCxnSpPr>
        <p:spPr bwMode="auto">
          <a:xfrm>
            <a:off x="2286000" y="3657600"/>
            <a:ext cx="36576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feld 11"/>
          <p:cNvSpPr txBox="1"/>
          <p:nvPr/>
        </p:nvSpPr>
        <p:spPr>
          <a:xfrm>
            <a:off x="3505200" y="335280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</a:t>
            </a:r>
            <a:endParaRPr lang="de-DE" dirty="0"/>
          </a:p>
        </p:txBody>
      </p:sp>
      <p:cxnSp>
        <p:nvCxnSpPr>
          <p:cNvPr id="164" name="Gerade Verbindung mit Pfeil 163"/>
          <p:cNvCxnSpPr/>
          <p:nvPr/>
        </p:nvCxnSpPr>
        <p:spPr bwMode="auto">
          <a:xfrm flipV="1">
            <a:off x="2286000" y="1676400"/>
            <a:ext cx="1219200" cy="914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5" name="Textfeld 164"/>
          <p:cNvSpPr txBox="1"/>
          <p:nvPr/>
        </p:nvSpPr>
        <p:spPr>
          <a:xfrm>
            <a:off x="2962984" y="1676400"/>
            <a:ext cx="312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</a:t>
            </a:r>
            <a:endParaRPr lang="de-DE" dirty="0"/>
          </a:p>
        </p:txBody>
      </p:sp>
      <p:sp>
        <p:nvSpPr>
          <p:cNvPr id="166" name="Rechteck 165"/>
          <p:cNvSpPr/>
          <p:nvPr/>
        </p:nvSpPr>
        <p:spPr bwMode="auto">
          <a:xfrm>
            <a:off x="2590800" y="2362200"/>
            <a:ext cx="4572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6" name="Gerade Verbindung 15"/>
          <p:cNvCxnSpPr/>
          <p:nvPr/>
        </p:nvCxnSpPr>
        <p:spPr bwMode="auto">
          <a:xfrm flipV="1">
            <a:off x="2743200" y="3276600"/>
            <a:ext cx="3048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Gerade Verbindung 166"/>
          <p:cNvCxnSpPr/>
          <p:nvPr/>
        </p:nvCxnSpPr>
        <p:spPr bwMode="auto">
          <a:xfrm flipV="1">
            <a:off x="2743200" y="2362200"/>
            <a:ext cx="3048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68" name="Objekt 1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989763"/>
              </p:ext>
            </p:extLst>
          </p:nvPr>
        </p:nvGraphicFramePr>
        <p:xfrm>
          <a:off x="3690938" y="4419600"/>
          <a:ext cx="224155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28" name="Formel" r:id="rId9" imgW="1307880" imgH="419040" progId="Equation.3">
                  <p:embed/>
                </p:oleObj>
              </mc:Choice>
              <mc:Fallback>
                <p:oleObj name="Formel" r:id="rId9" imgW="13078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938" y="4419600"/>
                        <a:ext cx="2241550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6" name="Gruppieren 85"/>
          <p:cNvGrpSpPr/>
          <p:nvPr/>
        </p:nvGrpSpPr>
        <p:grpSpPr>
          <a:xfrm>
            <a:off x="838200" y="1905000"/>
            <a:ext cx="859534" cy="228600"/>
            <a:chOff x="457200" y="1981200"/>
            <a:chExt cx="7162800" cy="1905000"/>
          </a:xfrm>
        </p:grpSpPr>
        <p:sp>
          <p:nvSpPr>
            <p:cNvPr id="87" name="Flussdiagramm: Prozess 86"/>
            <p:cNvSpPr/>
            <p:nvPr/>
          </p:nvSpPr>
          <p:spPr bwMode="auto">
            <a:xfrm>
              <a:off x="2286000" y="2743200"/>
              <a:ext cx="3657600" cy="1143000"/>
            </a:xfrm>
            <a:prstGeom prst="flowChartProcess">
              <a:avLst/>
            </a:prstGeom>
            <a:solidFill>
              <a:srgbClr val="FFC000"/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8" name="Flussdiagramm: Prozess 87"/>
            <p:cNvSpPr/>
            <p:nvPr/>
          </p:nvSpPr>
          <p:spPr bwMode="auto">
            <a:xfrm>
              <a:off x="2286000" y="2743200"/>
              <a:ext cx="3657600" cy="381000"/>
            </a:xfrm>
            <a:prstGeom prst="flowChartProcess">
              <a:avLst/>
            </a:prstGeom>
            <a:pattFill prst="pct5">
              <a:fgClr>
                <a:srgbClr val="FFC000"/>
              </a:fgClr>
              <a:bgClr>
                <a:schemeClr val="bg1"/>
              </a:bgClr>
            </a:patt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9" name="Rechteck 88"/>
            <p:cNvSpPr/>
            <p:nvPr/>
          </p:nvSpPr>
          <p:spPr bwMode="auto">
            <a:xfrm>
              <a:off x="2286000" y="1981200"/>
              <a:ext cx="3657600" cy="533400"/>
            </a:xfrm>
            <a:prstGeom prst="rect">
              <a:avLst/>
            </a:prstGeom>
            <a:noFill/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0" name="Rechteck 89"/>
            <p:cNvSpPr/>
            <p:nvPr/>
          </p:nvSpPr>
          <p:spPr bwMode="auto">
            <a:xfrm>
              <a:off x="457200" y="2743200"/>
              <a:ext cx="1828800" cy="1143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1" name="Rechteck 90"/>
            <p:cNvSpPr/>
            <p:nvPr/>
          </p:nvSpPr>
          <p:spPr bwMode="auto">
            <a:xfrm>
              <a:off x="5943600" y="2743200"/>
              <a:ext cx="1676400" cy="1143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2" name="Gerade Verbindung 91"/>
            <p:cNvCxnSpPr/>
            <p:nvPr/>
          </p:nvCxnSpPr>
          <p:spPr bwMode="auto">
            <a:xfrm>
              <a:off x="1600200" y="2743200"/>
              <a:ext cx="5181600" cy="0"/>
            </a:xfrm>
            <a:prstGeom prst="line">
              <a:avLst/>
            </a:prstGeom>
            <a:noFill/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5" name="Gerade Verbindung mit Pfeil 4"/>
          <p:cNvCxnSpPr/>
          <p:nvPr/>
        </p:nvCxnSpPr>
        <p:spPr bwMode="auto">
          <a:xfrm>
            <a:off x="1697734" y="2141220"/>
            <a:ext cx="588266" cy="44958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896403"/>
              </p:ext>
            </p:extLst>
          </p:nvPr>
        </p:nvGraphicFramePr>
        <p:xfrm>
          <a:off x="2362200" y="3276600"/>
          <a:ext cx="304800" cy="219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29" name="Formel" r:id="rId11" imgW="228600" imgH="164880" progId="Equation.3">
                  <p:embed/>
                </p:oleObj>
              </mc:Choice>
              <mc:Fallback>
                <p:oleObj name="Formel" r:id="rId11" imgW="228600" imgH="164880" progId="Equation.3">
                  <p:embed/>
                  <p:pic>
                    <p:nvPicPr>
                      <p:cNvPr id="0" name="Objek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76600"/>
                        <a:ext cx="304800" cy="2196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" name="Objekt 1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581868"/>
              </p:ext>
            </p:extLst>
          </p:nvPr>
        </p:nvGraphicFramePr>
        <p:xfrm>
          <a:off x="2733675" y="3124200"/>
          <a:ext cx="390525" cy="23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30" name="Formel" r:id="rId13" imgW="291960" imgH="177480" progId="Equation.3">
                  <p:embed/>
                </p:oleObj>
              </mc:Choice>
              <mc:Fallback>
                <p:oleObj name="Formel" r:id="rId13" imgW="2919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3675" y="3124200"/>
                        <a:ext cx="390525" cy="236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" name="Objekt 1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93473"/>
              </p:ext>
            </p:extLst>
          </p:nvPr>
        </p:nvGraphicFramePr>
        <p:xfrm>
          <a:off x="3527425" y="5410200"/>
          <a:ext cx="4719638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31" name="Formel" r:id="rId15" imgW="2755800" imgH="457200" progId="Equation.3">
                  <p:embed/>
                </p:oleObj>
              </mc:Choice>
              <mc:Fallback>
                <p:oleObj name="Formel" r:id="rId15" imgW="2755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5410200"/>
                        <a:ext cx="4719638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Gerade Verbindung mit Pfeil 17"/>
          <p:cNvCxnSpPr/>
          <p:nvPr/>
        </p:nvCxnSpPr>
        <p:spPr bwMode="auto">
          <a:xfrm>
            <a:off x="4648200" y="5181600"/>
            <a:ext cx="0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feld 18"/>
          <p:cNvSpPr txBox="1"/>
          <p:nvPr/>
        </p:nvSpPr>
        <p:spPr>
          <a:xfrm>
            <a:off x="5801678" y="4191000"/>
            <a:ext cx="1842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Aus Gl. (1) von Folie 65 </a:t>
            </a:r>
            <a:endParaRPr lang="de-DE" dirty="0"/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DD45B8-53DB-4219-A026-0A728A62226B}" type="slidenum">
              <a:rPr lang="de-DE" altLang="de-DE" smtClean="0"/>
              <a:pPr>
                <a:defRPr/>
              </a:pPr>
              <a:t>67</a:t>
            </a:fld>
            <a:endParaRPr lang="de-DE" altLang="de-DE"/>
          </a:p>
        </p:txBody>
      </p:sp>
      <p:cxnSp>
        <p:nvCxnSpPr>
          <p:cNvPr id="23" name="Gerade Verbindung mit Pfeil 22"/>
          <p:cNvCxnSpPr>
            <a:stCxn id="19" idx="1"/>
          </p:cNvCxnSpPr>
          <p:nvPr/>
        </p:nvCxnSpPr>
        <p:spPr bwMode="auto">
          <a:xfrm flipH="1">
            <a:off x="5638804" y="4329500"/>
            <a:ext cx="162874" cy="2425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0" name="Textfeld 169"/>
          <p:cNvSpPr txBox="1"/>
          <p:nvPr/>
        </p:nvSpPr>
        <p:spPr>
          <a:xfrm>
            <a:off x="6988647" y="4953000"/>
            <a:ext cx="1449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Aus Gl. (2) und (4)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616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Flussdiagramm: Prozess 93"/>
          <p:cNvSpPr/>
          <p:nvPr/>
        </p:nvSpPr>
        <p:spPr bwMode="auto">
          <a:xfrm>
            <a:off x="2286000" y="2743200"/>
            <a:ext cx="3657600" cy="1143000"/>
          </a:xfrm>
          <a:prstGeom prst="flowChartProcess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5" name="Rechteck 94"/>
          <p:cNvSpPr/>
          <p:nvPr/>
        </p:nvSpPr>
        <p:spPr bwMode="auto">
          <a:xfrm>
            <a:off x="2286000" y="1981200"/>
            <a:ext cx="3657600" cy="533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6" name="Rechteck 95"/>
          <p:cNvSpPr/>
          <p:nvPr/>
        </p:nvSpPr>
        <p:spPr bwMode="auto">
          <a:xfrm>
            <a:off x="457200" y="2743200"/>
            <a:ext cx="1828800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7" name="Rechteck 96"/>
          <p:cNvSpPr/>
          <p:nvPr/>
        </p:nvSpPr>
        <p:spPr bwMode="auto">
          <a:xfrm>
            <a:off x="5943600" y="2743200"/>
            <a:ext cx="1676400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8" name="Freihandform 97"/>
          <p:cNvSpPr/>
          <p:nvPr/>
        </p:nvSpPr>
        <p:spPr bwMode="auto">
          <a:xfrm>
            <a:off x="2286000" y="2743200"/>
            <a:ext cx="3690397" cy="601710"/>
          </a:xfrm>
          <a:custGeom>
            <a:avLst/>
            <a:gdLst>
              <a:gd name="connsiteX0" fmla="*/ 13747 w 3661822"/>
              <a:gd name="connsiteY0" fmla="*/ 0 h 524140"/>
              <a:gd name="connsiteX1" fmla="*/ 13747 w 3661822"/>
              <a:gd name="connsiteY1" fmla="*/ 409575 h 524140"/>
              <a:gd name="connsiteX2" fmla="*/ 156622 w 3661822"/>
              <a:gd name="connsiteY2" fmla="*/ 514350 h 524140"/>
              <a:gd name="connsiteX3" fmla="*/ 318547 w 3661822"/>
              <a:gd name="connsiteY3" fmla="*/ 419100 h 524140"/>
              <a:gd name="connsiteX4" fmla="*/ 547147 w 3661822"/>
              <a:gd name="connsiteY4" fmla="*/ 523875 h 524140"/>
              <a:gd name="connsiteX5" fmla="*/ 756697 w 3661822"/>
              <a:gd name="connsiteY5" fmla="*/ 381000 h 524140"/>
              <a:gd name="connsiteX6" fmla="*/ 1071022 w 3661822"/>
              <a:gd name="connsiteY6" fmla="*/ 485775 h 524140"/>
              <a:gd name="connsiteX7" fmla="*/ 1309147 w 3661822"/>
              <a:gd name="connsiteY7" fmla="*/ 381000 h 524140"/>
              <a:gd name="connsiteX8" fmla="*/ 1794922 w 3661822"/>
              <a:gd name="connsiteY8" fmla="*/ 504825 h 524140"/>
              <a:gd name="connsiteX9" fmla="*/ 1966372 w 3661822"/>
              <a:gd name="connsiteY9" fmla="*/ 361950 h 524140"/>
              <a:gd name="connsiteX10" fmla="*/ 2461672 w 3661822"/>
              <a:gd name="connsiteY10" fmla="*/ 495300 h 524140"/>
              <a:gd name="connsiteX11" fmla="*/ 2614072 w 3661822"/>
              <a:gd name="connsiteY11" fmla="*/ 409575 h 524140"/>
              <a:gd name="connsiteX12" fmla="*/ 2880772 w 3661822"/>
              <a:gd name="connsiteY12" fmla="*/ 495300 h 524140"/>
              <a:gd name="connsiteX13" fmla="*/ 3109372 w 3661822"/>
              <a:gd name="connsiteY13" fmla="*/ 428625 h 524140"/>
              <a:gd name="connsiteX14" fmla="*/ 3480847 w 3661822"/>
              <a:gd name="connsiteY14" fmla="*/ 523875 h 524140"/>
              <a:gd name="connsiteX15" fmla="*/ 3661822 w 3661822"/>
              <a:gd name="connsiteY15" fmla="*/ 438150 h 524140"/>
              <a:gd name="connsiteX0" fmla="*/ 13747 w 3690397"/>
              <a:gd name="connsiteY0" fmla="*/ 9905 h 552552"/>
              <a:gd name="connsiteX1" fmla="*/ 13747 w 3690397"/>
              <a:gd name="connsiteY1" fmla="*/ 419480 h 552552"/>
              <a:gd name="connsiteX2" fmla="*/ 156622 w 3690397"/>
              <a:gd name="connsiteY2" fmla="*/ 524255 h 552552"/>
              <a:gd name="connsiteX3" fmla="*/ 318547 w 3690397"/>
              <a:gd name="connsiteY3" fmla="*/ 429005 h 552552"/>
              <a:gd name="connsiteX4" fmla="*/ 547147 w 3690397"/>
              <a:gd name="connsiteY4" fmla="*/ 533780 h 552552"/>
              <a:gd name="connsiteX5" fmla="*/ 756697 w 3690397"/>
              <a:gd name="connsiteY5" fmla="*/ 390905 h 552552"/>
              <a:gd name="connsiteX6" fmla="*/ 1071022 w 3690397"/>
              <a:gd name="connsiteY6" fmla="*/ 495680 h 552552"/>
              <a:gd name="connsiteX7" fmla="*/ 1309147 w 3690397"/>
              <a:gd name="connsiteY7" fmla="*/ 390905 h 552552"/>
              <a:gd name="connsiteX8" fmla="*/ 1794922 w 3690397"/>
              <a:gd name="connsiteY8" fmla="*/ 514730 h 552552"/>
              <a:gd name="connsiteX9" fmla="*/ 1966372 w 3690397"/>
              <a:gd name="connsiteY9" fmla="*/ 371855 h 552552"/>
              <a:gd name="connsiteX10" fmla="*/ 2461672 w 3690397"/>
              <a:gd name="connsiteY10" fmla="*/ 505205 h 552552"/>
              <a:gd name="connsiteX11" fmla="*/ 2614072 w 3690397"/>
              <a:gd name="connsiteY11" fmla="*/ 419480 h 552552"/>
              <a:gd name="connsiteX12" fmla="*/ 2880772 w 3690397"/>
              <a:gd name="connsiteY12" fmla="*/ 505205 h 552552"/>
              <a:gd name="connsiteX13" fmla="*/ 3109372 w 3690397"/>
              <a:gd name="connsiteY13" fmla="*/ 438530 h 552552"/>
              <a:gd name="connsiteX14" fmla="*/ 3480847 w 3690397"/>
              <a:gd name="connsiteY14" fmla="*/ 533780 h 552552"/>
              <a:gd name="connsiteX15" fmla="*/ 3690397 w 3690397"/>
              <a:gd name="connsiteY15" fmla="*/ 0 h 552552"/>
              <a:gd name="connsiteX0" fmla="*/ 13747 w 3690397"/>
              <a:gd name="connsiteY0" fmla="*/ 9905 h 534045"/>
              <a:gd name="connsiteX1" fmla="*/ 13747 w 3690397"/>
              <a:gd name="connsiteY1" fmla="*/ 419480 h 534045"/>
              <a:gd name="connsiteX2" fmla="*/ 156622 w 3690397"/>
              <a:gd name="connsiteY2" fmla="*/ 524255 h 534045"/>
              <a:gd name="connsiteX3" fmla="*/ 318547 w 3690397"/>
              <a:gd name="connsiteY3" fmla="*/ 429005 h 534045"/>
              <a:gd name="connsiteX4" fmla="*/ 547147 w 3690397"/>
              <a:gd name="connsiteY4" fmla="*/ 533780 h 534045"/>
              <a:gd name="connsiteX5" fmla="*/ 756697 w 3690397"/>
              <a:gd name="connsiteY5" fmla="*/ 390905 h 534045"/>
              <a:gd name="connsiteX6" fmla="*/ 1071022 w 3690397"/>
              <a:gd name="connsiteY6" fmla="*/ 495680 h 534045"/>
              <a:gd name="connsiteX7" fmla="*/ 1309147 w 3690397"/>
              <a:gd name="connsiteY7" fmla="*/ 390905 h 534045"/>
              <a:gd name="connsiteX8" fmla="*/ 1794922 w 3690397"/>
              <a:gd name="connsiteY8" fmla="*/ 514730 h 534045"/>
              <a:gd name="connsiteX9" fmla="*/ 1966372 w 3690397"/>
              <a:gd name="connsiteY9" fmla="*/ 371855 h 534045"/>
              <a:gd name="connsiteX10" fmla="*/ 2461672 w 3690397"/>
              <a:gd name="connsiteY10" fmla="*/ 505205 h 534045"/>
              <a:gd name="connsiteX11" fmla="*/ 2614072 w 3690397"/>
              <a:gd name="connsiteY11" fmla="*/ 419480 h 534045"/>
              <a:gd name="connsiteX12" fmla="*/ 2880772 w 3690397"/>
              <a:gd name="connsiteY12" fmla="*/ 505205 h 534045"/>
              <a:gd name="connsiteX13" fmla="*/ 3109372 w 3690397"/>
              <a:gd name="connsiteY13" fmla="*/ 438530 h 534045"/>
              <a:gd name="connsiteX14" fmla="*/ 3623722 w 3690397"/>
              <a:gd name="connsiteY14" fmla="*/ 483057 h 534045"/>
              <a:gd name="connsiteX15" fmla="*/ 3690397 w 3690397"/>
              <a:gd name="connsiteY15" fmla="*/ 0 h 534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690397" h="534045">
                <a:moveTo>
                  <a:pt x="13747" y="9905"/>
                </a:moveTo>
                <a:cubicBezTo>
                  <a:pt x="1841" y="171830"/>
                  <a:pt x="-10065" y="333755"/>
                  <a:pt x="13747" y="419480"/>
                </a:cubicBezTo>
                <a:cubicBezTo>
                  <a:pt x="37559" y="505205"/>
                  <a:pt x="105822" y="522668"/>
                  <a:pt x="156622" y="524255"/>
                </a:cubicBezTo>
                <a:cubicBezTo>
                  <a:pt x="207422" y="525843"/>
                  <a:pt x="253460" y="427418"/>
                  <a:pt x="318547" y="429005"/>
                </a:cubicBezTo>
                <a:cubicBezTo>
                  <a:pt x="383634" y="430592"/>
                  <a:pt x="474122" y="540130"/>
                  <a:pt x="547147" y="533780"/>
                </a:cubicBezTo>
                <a:cubicBezTo>
                  <a:pt x="620172" y="527430"/>
                  <a:pt x="669385" y="397255"/>
                  <a:pt x="756697" y="390905"/>
                </a:cubicBezTo>
                <a:cubicBezTo>
                  <a:pt x="844010" y="384555"/>
                  <a:pt x="978947" y="495680"/>
                  <a:pt x="1071022" y="495680"/>
                </a:cubicBezTo>
                <a:cubicBezTo>
                  <a:pt x="1163097" y="495680"/>
                  <a:pt x="1188497" y="387730"/>
                  <a:pt x="1309147" y="390905"/>
                </a:cubicBezTo>
                <a:cubicBezTo>
                  <a:pt x="1429797" y="394080"/>
                  <a:pt x="1685385" y="517905"/>
                  <a:pt x="1794922" y="514730"/>
                </a:cubicBezTo>
                <a:cubicBezTo>
                  <a:pt x="1904459" y="511555"/>
                  <a:pt x="1855247" y="373443"/>
                  <a:pt x="1966372" y="371855"/>
                </a:cubicBezTo>
                <a:cubicBezTo>
                  <a:pt x="2077497" y="370268"/>
                  <a:pt x="2353722" y="497268"/>
                  <a:pt x="2461672" y="505205"/>
                </a:cubicBezTo>
                <a:cubicBezTo>
                  <a:pt x="2569622" y="513143"/>
                  <a:pt x="2544222" y="419480"/>
                  <a:pt x="2614072" y="419480"/>
                </a:cubicBezTo>
                <a:cubicBezTo>
                  <a:pt x="2683922" y="419480"/>
                  <a:pt x="2798222" y="502030"/>
                  <a:pt x="2880772" y="505205"/>
                </a:cubicBezTo>
                <a:cubicBezTo>
                  <a:pt x="2963322" y="508380"/>
                  <a:pt x="2985547" y="442221"/>
                  <a:pt x="3109372" y="438530"/>
                </a:cubicBezTo>
                <a:cubicBezTo>
                  <a:pt x="3233197" y="434839"/>
                  <a:pt x="3526885" y="556145"/>
                  <a:pt x="3623722" y="483057"/>
                </a:cubicBezTo>
                <a:cubicBezTo>
                  <a:pt x="3720559" y="409969"/>
                  <a:pt x="3645947" y="43656"/>
                  <a:pt x="3690397" y="0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9" name="Flussdiagramm: Prozess 98"/>
          <p:cNvSpPr/>
          <p:nvPr/>
        </p:nvSpPr>
        <p:spPr bwMode="auto">
          <a:xfrm>
            <a:off x="2286000" y="2743200"/>
            <a:ext cx="3657600" cy="381000"/>
          </a:xfrm>
          <a:prstGeom prst="flowChartProcess">
            <a:avLst/>
          </a:prstGeom>
          <a:pattFill prst="pct5">
            <a:fgClr>
              <a:srgbClr val="FFC000"/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0" name="Gerade Verbindung 99"/>
          <p:cNvCxnSpPr/>
          <p:nvPr/>
        </p:nvCxnSpPr>
        <p:spPr bwMode="auto">
          <a:xfrm>
            <a:off x="1600200" y="2743200"/>
            <a:ext cx="5181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1" name="Gruppieren 100"/>
          <p:cNvGrpSpPr/>
          <p:nvPr/>
        </p:nvGrpSpPr>
        <p:grpSpPr>
          <a:xfrm>
            <a:off x="2133600" y="2667000"/>
            <a:ext cx="762000" cy="152400"/>
            <a:chOff x="6324600" y="1447800"/>
            <a:chExt cx="762000" cy="152400"/>
          </a:xfrm>
        </p:grpSpPr>
        <p:cxnSp>
          <p:nvCxnSpPr>
            <p:cNvPr id="102" name="Gerade Verbindung 101"/>
            <p:cNvCxnSpPr/>
            <p:nvPr/>
          </p:nvCxnSpPr>
          <p:spPr bwMode="auto">
            <a:xfrm>
              <a:off x="63246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Gerade Verbindung 102"/>
            <p:cNvCxnSpPr/>
            <p:nvPr/>
          </p:nvCxnSpPr>
          <p:spPr bwMode="auto">
            <a:xfrm flipV="1">
              <a:off x="6553200" y="14478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Gerade Verbindung 103"/>
            <p:cNvCxnSpPr/>
            <p:nvPr/>
          </p:nvCxnSpPr>
          <p:spPr bwMode="auto">
            <a:xfrm flipH="1" flipV="1">
              <a:off x="6629400" y="1447800"/>
              <a:ext cx="1524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Gerade Verbindung 104"/>
            <p:cNvCxnSpPr/>
            <p:nvPr/>
          </p:nvCxnSpPr>
          <p:spPr bwMode="auto">
            <a:xfrm flipV="1">
              <a:off x="6781800" y="15240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Gerade Verbindung 105"/>
            <p:cNvCxnSpPr/>
            <p:nvPr/>
          </p:nvCxnSpPr>
          <p:spPr bwMode="auto">
            <a:xfrm>
              <a:off x="68580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7" name="Gruppieren 106"/>
          <p:cNvGrpSpPr/>
          <p:nvPr/>
        </p:nvGrpSpPr>
        <p:grpSpPr>
          <a:xfrm>
            <a:off x="2667000" y="2514600"/>
            <a:ext cx="762000" cy="457200"/>
            <a:chOff x="6324600" y="1447800"/>
            <a:chExt cx="762000" cy="152400"/>
          </a:xfrm>
        </p:grpSpPr>
        <p:cxnSp>
          <p:nvCxnSpPr>
            <p:cNvPr id="108" name="Gerade Verbindung 107"/>
            <p:cNvCxnSpPr/>
            <p:nvPr/>
          </p:nvCxnSpPr>
          <p:spPr bwMode="auto">
            <a:xfrm>
              <a:off x="63246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Gerade Verbindung 108"/>
            <p:cNvCxnSpPr/>
            <p:nvPr/>
          </p:nvCxnSpPr>
          <p:spPr bwMode="auto">
            <a:xfrm flipV="1">
              <a:off x="6553200" y="14478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Gerade Verbindung 109"/>
            <p:cNvCxnSpPr/>
            <p:nvPr/>
          </p:nvCxnSpPr>
          <p:spPr bwMode="auto">
            <a:xfrm flipH="1" flipV="1">
              <a:off x="6629400" y="1447800"/>
              <a:ext cx="1524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10"/>
            <p:cNvCxnSpPr/>
            <p:nvPr/>
          </p:nvCxnSpPr>
          <p:spPr bwMode="auto">
            <a:xfrm flipV="1">
              <a:off x="6781800" y="15240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Gerade Verbindung 111"/>
            <p:cNvCxnSpPr/>
            <p:nvPr/>
          </p:nvCxnSpPr>
          <p:spPr bwMode="auto">
            <a:xfrm>
              <a:off x="68580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3" name="Gruppieren 112"/>
          <p:cNvGrpSpPr/>
          <p:nvPr/>
        </p:nvGrpSpPr>
        <p:grpSpPr>
          <a:xfrm>
            <a:off x="3200400" y="2667000"/>
            <a:ext cx="762000" cy="152400"/>
            <a:chOff x="6324600" y="1447800"/>
            <a:chExt cx="762000" cy="152400"/>
          </a:xfrm>
        </p:grpSpPr>
        <p:cxnSp>
          <p:nvCxnSpPr>
            <p:cNvPr id="114" name="Gerade Verbindung 113"/>
            <p:cNvCxnSpPr/>
            <p:nvPr/>
          </p:nvCxnSpPr>
          <p:spPr bwMode="auto">
            <a:xfrm>
              <a:off x="63246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Gerade Verbindung 114"/>
            <p:cNvCxnSpPr/>
            <p:nvPr/>
          </p:nvCxnSpPr>
          <p:spPr bwMode="auto">
            <a:xfrm flipV="1">
              <a:off x="6553200" y="14478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" name="Gerade Verbindung 115"/>
            <p:cNvCxnSpPr/>
            <p:nvPr/>
          </p:nvCxnSpPr>
          <p:spPr bwMode="auto">
            <a:xfrm flipH="1" flipV="1">
              <a:off x="6629400" y="1447800"/>
              <a:ext cx="1524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Gerade Verbindung 116"/>
            <p:cNvCxnSpPr/>
            <p:nvPr/>
          </p:nvCxnSpPr>
          <p:spPr bwMode="auto">
            <a:xfrm flipV="1">
              <a:off x="6781800" y="15240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" name="Gerade Verbindung 117"/>
            <p:cNvCxnSpPr/>
            <p:nvPr/>
          </p:nvCxnSpPr>
          <p:spPr bwMode="auto">
            <a:xfrm>
              <a:off x="68580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9" name="Gruppieren 118"/>
          <p:cNvGrpSpPr/>
          <p:nvPr/>
        </p:nvGrpSpPr>
        <p:grpSpPr>
          <a:xfrm>
            <a:off x="3733800" y="2590800"/>
            <a:ext cx="762000" cy="304800"/>
            <a:chOff x="6324600" y="1447800"/>
            <a:chExt cx="762000" cy="152400"/>
          </a:xfrm>
        </p:grpSpPr>
        <p:cxnSp>
          <p:nvCxnSpPr>
            <p:cNvPr id="120" name="Gerade Verbindung 119"/>
            <p:cNvCxnSpPr/>
            <p:nvPr/>
          </p:nvCxnSpPr>
          <p:spPr bwMode="auto">
            <a:xfrm>
              <a:off x="63246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" name="Gerade Verbindung 120"/>
            <p:cNvCxnSpPr/>
            <p:nvPr/>
          </p:nvCxnSpPr>
          <p:spPr bwMode="auto">
            <a:xfrm flipV="1">
              <a:off x="6553200" y="14478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Gerade Verbindung 121"/>
            <p:cNvCxnSpPr/>
            <p:nvPr/>
          </p:nvCxnSpPr>
          <p:spPr bwMode="auto">
            <a:xfrm flipH="1" flipV="1">
              <a:off x="6629400" y="1447800"/>
              <a:ext cx="1524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Gerade Verbindung 122"/>
            <p:cNvCxnSpPr/>
            <p:nvPr/>
          </p:nvCxnSpPr>
          <p:spPr bwMode="auto">
            <a:xfrm flipV="1">
              <a:off x="6781800" y="15240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Gerade Verbindung 123"/>
            <p:cNvCxnSpPr/>
            <p:nvPr/>
          </p:nvCxnSpPr>
          <p:spPr bwMode="auto">
            <a:xfrm>
              <a:off x="68580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5" name="Gruppieren 124"/>
          <p:cNvGrpSpPr/>
          <p:nvPr/>
        </p:nvGrpSpPr>
        <p:grpSpPr>
          <a:xfrm>
            <a:off x="4267200" y="2667000"/>
            <a:ext cx="762000" cy="152400"/>
            <a:chOff x="6324600" y="1447800"/>
            <a:chExt cx="762000" cy="152400"/>
          </a:xfrm>
        </p:grpSpPr>
        <p:cxnSp>
          <p:nvCxnSpPr>
            <p:cNvPr id="126" name="Gerade Verbindung 125"/>
            <p:cNvCxnSpPr/>
            <p:nvPr/>
          </p:nvCxnSpPr>
          <p:spPr bwMode="auto">
            <a:xfrm>
              <a:off x="63246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Gerade Verbindung 126"/>
            <p:cNvCxnSpPr/>
            <p:nvPr/>
          </p:nvCxnSpPr>
          <p:spPr bwMode="auto">
            <a:xfrm flipV="1">
              <a:off x="6553200" y="14478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Gerade Verbindung 127"/>
            <p:cNvCxnSpPr/>
            <p:nvPr/>
          </p:nvCxnSpPr>
          <p:spPr bwMode="auto">
            <a:xfrm flipH="1" flipV="1">
              <a:off x="6629400" y="1447800"/>
              <a:ext cx="1524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" name="Gerade Verbindung 128"/>
            <p:cNvCxnSpPr/>
            <p:nvPr/>
          </p:nvCxnSpPr>
          <p:spPr bwMode="auto">
            <a:xfrm flipV="1">
              <a:off x="6781800" y="15240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0" name="Gerade Verbindung 129"/>
            <p:cNvCxnSpPr/>
            <p:nvPr/>
          </p:nvCxnSpPr>
          <p:spPr bwMode="auto">
            <a:xfrm>
              <a:off x="68580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1" name="Gruppieren 130"/>
          <p:cNvGrpSpPr/>
          <p:nvPr/>
        </p:nvGrpSpPr>
        <p:grpSpPr>
          <a:xfrm>
            <a:off x="4800600" y="2514600"/>
            <a:ext cx="762000" cy="457200"/>
            <a:chOff x="6324600" y="1447800"/>
            <a:chExt cx="762000" cy="152400"/>
          </a:xfrm>
        </p:grpSpPr>
        <p:cxnSp>
          <p:nvCxnSpPr>
            <p:cNvPr id="132" name="Gerade Verbindung 131"/>
            <p:cNvCxnSpPr/>
            <p:nvPr/>
          </p:nvCxnSpPr>
          <p:spPr bwMode="auto">
            <a:xfrm>
              <a:off x="63246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Gerade Verbindung 132"/>
            <p:cNvCxnSpPr/>
            <p:nvPr/>
          </p:nvCxnSpPr>
          <p:spPr bwMode="auto">
            <a:xfrm flipV="1">
              <a:off x="6553200" y="14478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4" name="Gerade Verbindung 133"/>
            <p:cNvCxnSpPr/>
            <p:nvPr/>
          </p:nvCxnSpPr>
          <p:spPr bwMode="auto">
            <a:xfrm flipH="1" flipV="1">
              <a:off x="6629400" y="1447800"/>
              <a:ext cx="1524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5" name="Gerade Verbindung 134"/>
            <p:cNvCxnSpPr/>
            <p:nvPr/>
          </p:nvCxnSpPr>
          <p:spPr bwMode="auto">
            <a:xfrm flipV="1">
              <a:off x="6781800" y="15240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6" name="Gerade Verbindung 135"/>
            <p:cNvCxnSpPr/>
            <p:nvPr/>
          </p:nvCxnSpPr>
          <p:spPr bwMode="auto">
            <a:xfrm>
              <a:off x="68580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7" name="Gruppieren 136"/>
          <p:cNvGrpSpPr/>
          <p:nvPr/>
        </p:nvGrpSpPr>
        <p:grpSpPr>
          <a:xfrm>
            <a:off x="5334000" y="2667000"/>
            <a:ext cx="762000" cy="152400"/>
            <a:chOff x="6324600" y="1447800"/>
            <a:chExt cx="762000" cy="152400"/>
          </a:xfrm>
        </p:grpSpPr>
        <p:cxnSp>
          <p:nvCxnSpPr>
            <p:cNvPr id="139" name="Gerade Verbindung 138"/>
            <p:cNvCxnSpPr/>
            <p:nvPr/>
          </p:nvCxnSpPr>
          <p:spPr bwMode="auto">
            <a:xfrm>
              <a:off x="63246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Gerade Verbindung 139"/>
            <p:cNvCxnSpPr/>
            <p:nvPr/>
          </p:nvCxnSpPr>
          <p:spPr bwMode="auto">
            <a:xfrm flipV="1">
              <a:off x="6553200" y="14478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Gerade Verbindung 140"/>
            <p:cNvCxnSpPr/>
            <p:nvPr/>
          </p:nvCxnSpPr>
          <p:spPr bwMode="auto">
            <a:xfrm flipH="1" flipV="1">
              <a:off x="6629400" y="1447800"/>
              <a:ext cx="1524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Gerade Verbindung 141"/>
            <p:cNvCxnSpPr/>
            <p:nvPr/>
          </p:nvCxnSpPr>
          <p:spPr bwMode="auto">
            <a:xfrm flipV="1">
              <a:off x="6781800" y="15240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3" name="Gerade Verbindung 162"/>
            <p:cNvCxnSpPr/>
            <p:nvPr/>
          </p:nvCxnSpPr>
          <p:spPr bwMode="auto">
            <a:xfrm>
              <a:off x="68580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854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 err="1"/>
              <a:t>Matching</a:t>
            </a:r>
            <a:endParaRPr lang="de-DE" b="0" dirty="0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804023"/>
              </p:ext>
            </p:extLst>
          </p:nvPr>
        </p:nvGraphicFramePr>
        <p:xfrm>
          <a:off x="763588" y="773113"/>
          <a:ext cx="2805112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12" name="Formel" r:id="rId3" imgW="1638000" imgH="393480" progId="Equation.3">
                  <p:embed/>
                </p:oleObj>
              </mc:Choice>
              <mc:Fallback>
                <p:oleObj name="Formel" r:id="rId3" imgW="1638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773113"/>
                        <a:ext cx="2805112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830199"/>
              </p:ext>
            </p:extLst>
          </p:nvPr>
        </p:nvGraphicFramePr>
        <p:xfrm>
          <a:off x="4114800" y="762000"/>
          <a:ext cx="13049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13" name="Formel" r:id="rId5" imgW="761760" imgH="457200" progId="Equation.3">
                  <p:embed/>
                </p:oleObj>
              </mc:Choice>
              <mc:Fallback>
                <p:oleObj name="Formel" r:id="rId5" imgW="761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762000"/>
                        <a:ext cx="130492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" name="Objekt 1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464064"/>
              </p:ext>
            </p:extLst>
          </p:nvPr>
        </p:nvGraphicFramePr>
        <p:xfrm>
          <a:off x="439738" y="4410075"/>
          <a:ext cx="28479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14" name="Formel" r:id="rId7" imgW="1663560" imgH="583920" progId="Equation.3">
                  <p:embed/>
                </p:oleObj>
              </mc:Choice>
              <mc:Fallback>
                <p:oleObj name="Formel" r:id="rId7" imgW="166356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4410075"/>
                        <a:ext cx="2847975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pieren 2"/>
          <p:cNvGrpSpPr/>
          <p:nvPr/>
        </p:nvGrpSpPr>
        <p:grpSpPr>
          <a:xfrm>
            <a:off x="3429000" y="2819400"/>
            <a:ext cx="1371600" cy="381000"/>
            <a:chOff x="3429000" y="2819400"/>
            <a:chExt cx="1371600" cy="381000"/>
          </a:xfrm>
        </p:grpSpPr>
        <p:cxnSp>
          <p:nvCxnSpPr>
            <p:cNvPr id="143" name="Gerade Verbindung 142"/>
            <p:cNvCxnSpPr/>
            <p:nvPr/>
          </p:nvCxnSpPr>
          <p:spPr bwMode="auto">
            <a:xfrm>
              <a:off x="41148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Gerade Verbindung 143"/>
            <p:cNvCxnSpPr/>
            <p:nvPr/>
          </p:nvCxnSpPr>
          <p:spPr bwMode="auto">
            <a:xfrm>
              <a:off x="3962400" y="2971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" name="Gerade Verbindung 144"/>
            <p:cNvCxnSpPr/>
            <p:nvPr/>
          </p:nvCxnSpPr>
          <p:spPr bwMode="auto">
            <a:xfrm>
              <a:off x="3962400" y="3048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Gerade Verbindung 145"/>
            <p:cNvCxnSpPr/>
            <p:nvPr/>
          </p:nvCxnSpPr>
          <p:spPr bwMode="auto">
            <a:xfrm>
              <a:off x="4038600" y="3048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Gerade Verbindung 146"/>
            <p:cNvCxnSpPr/>
            <p:nvPr/>
          </p:nvCxnSpPr>
          <p:spPr bwMode="auto">
            <a:xfrm>
              <a:off x="4038600" y="2971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" name="Gerade Verbindung 147"/>
            <p:cNvCxnSpPr/>
            <p:nvPr/>
          </p:nvCxnSpPr>
          <p:spPr bwMode="auto">
            <a:xfrm>
              <a:off x="4114800" y="3048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9" name="Gerade Verbindung 148"/>
            <p:cNvCxnSpPr/>
            <p:nvPr/>
          </p:nvCxnSpPr>
          <p:spPr bwMode="auto">
            <a:xfrm>
              <a:off x="46482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0" name="Gerade Verbindung 149"/>
            <p:cNvCxnSpPr/>
            <p:nvPr/>
          </p:nvCxnSpPr>
          <p:spPr bwMode="auto">
            <a:xfrm>
              <a:off x="4495800" y="2971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Gerade Verbindung 150"/>
            <p:cNvCxnSpPr/>
            <p:nvPr/>
          </p:nvCxnSpPr>
          <p:spPr bwMode="auto">
            <a:xfrm>
              <a:off x="4495800" y="3048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" name="Gerade Verbindung 151"/>
            <p:cNvCxnSpPr/>
            <p:nvPr/>
          </p:nvCxnSpPr>
          <p:spPr bwMode="auto">
            <a:xfrm>
              <a:off x="4572000" y="3048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" name="Gerade Verbindung 152"/>
            <p:cNvCxnSpPr/>
            <p:nvPr/>
          </p:nvCxnSpPr>
          <p:spPr bwMode="auto">
            <a:xfrm>
              <a:off x="4572000" y="2971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" name="Gerade Verbindung 153"/>
            <p:cNvCxnSpPr/>
            <p:nvPr/>
          </p:nvCxnSpPr>
          <p:spPr bwMode="auto">
            <a:xfrm>
              <a:off x="4648200" y="3048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5" name="Gerade Verbindung 154"/>
            <p:cNvCxnSpPr/>
            <p:nvPr/>
          </p:nvCxnSpPr>
          <p:spPr bwMode="auto">
            <a:xfrm>
              <a:off x="35814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6" name="Gerade Verbindung 155"/>
            <p:cNvCxnSpPr/>
            <p:nvPr/>
          </p:nvCxnSpPr>
          <p:spPr bwMode="auto">
            <a:xfrm>
              <a:off x="3429000" y="2971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7" name="Gerade Verbindung 156"/>
            <p:cNvCxnSpPr/>
            <p:nvPr/>
          </p:nvCxnSpPr>
          <p:spPr bwMode="auto">
            <a:xfrm>
              <a:off x="3429000" y="3048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8" name="Gerade Verbindung 157"/>
            <p:cNvCxnSpPr/>
            <p:nvPr/>
          </p:nvCxnSpPr>
          <p:spPr bwMode="auto">
            <a:xfrm>
              <a:off x="3505200" y="3048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9" name="Gerade Verbindung 158"/>
            <p:cNvCxnSpPr/>
            <p:nvPr/>
          </p:nvCxnSpPr>
          <p:spPr bwMode="auto">
            <a:xfrm>
              <a:off x="3505200" y="2971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0" name="Gerade Verbindung 159"/>
            <p:cNvCxnSpPr/>
            <p:nvPr/>
          </p:nvCxnSpPr>
          <p:spPr bwMode="auto">
            <a:xfrm>
              <a:off x="3581400" y="3048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" name="Rechteck 3"/>
          <p:cNvSpPr/>
          <p:nvPr/>
        </p:nvSpPr>
        <p:spPr bwMode="auto">
          <a:xfrm>
            <a:off x="2286000" y="2590800"/>
            <a:ext cx="4572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" name="Gerade Verbindung mit Pfeil 6"/>
          <p:cNvCxnSpPr/>
          <p:nvPr/>
        </p:nvCxnSpPr>
        <p:spPr bwMode="auto">
          <a:xfrm flipV="1">
            <a:off x="762000" y="3505200"/>
            <a:ext cx="1524000" cy="1066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504684"/>
              </p:ext>
            </p:extLst>
          </p:nvPr>
        </p:nvGraphicFramePr>
        <p:xfrm>
          <a:off x="3659188" y="5443538"/>
          <a:ext cx="454501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15" name="Formel" r:id="rId9" imgW="2654280" imgH="444240" progId="Equation.3">
                  <p:embed/>
                </p:oleObj>
              </mc:Choice>
              <mc:Fallback>
                <p:oleObj name="Formel" r:id="rId9" imgW="26542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188" y="5443538"/>
                        <a:ext cx="4545012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Gerade Verbindung mit Pfeil 10"/>
          <p:cNvCxnSpPr/>
          <p:nvPr/>
        </p:nvCxnSpPr>
        <p:spPr bwMode="auto">
          <a:xfrm>
            <a:off x="2286000" y="3657600"/>
            <a:ext cx="36576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feld 11"/>
          <p:cNvSpPr txBox="1"/>
          <p:nvPr/>
        </p:nvSpPr>
        <p:spPr>
          <a:xfrm>
            <a:off x="3505200" y="335280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</a:t>
            </a:r>
            <a:endParaRPr lang="de-DE" dirty="0"/>
          </a:p>
        </p:txBody>
      </p:sp>
      <p:cxnSp>
        <p:nvCxnSpPr>
          <p:cNvPr id="164" name="Gerade Verbindung mit Pfeil 163"/>
          <p:cNvCxnSpPr/>
          <p:nvPr/>
        </p:nvCxnSpPr>
        <p:spPr bwMode="auto">
          <a:xfrm flipV="1">
            <a:off x="2286000" y="1676400"/>
            <a:ext cx="1219200" cy="914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5" name="Textfeld 164"/>
          <p:cNvSpPr txBox="1"/>
          <p:nvPr/>
        </p:nvSpPr>
        <p:spPr>
          <a:xfrm>
            <a:off x="2962984" y="1676400"/>
            <a:ext cx="312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</a:t>
            </a:r>
            <a:endParaRPr lang="de-DE" dirty="0"/>
          </a:p>
        </p:txBody>
      </p:sp>
      <p:sp>
        <p:nvSpPr>
          <p:cNvPr id="166" name="Rechteck 165"/>
          <p:cNvSpPr/>
          <p:nvPr/>
        </p:nvSpPr>
        <p:spPr bwMode="auto">
          <a:xfrm>
            <a:off x="2590800" y="2362200"/>
            <a:ext cx="4572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6" name="Gerade Verbindung 15"/>
          <p:cNvCxnSpPr/>
          <p:nvPr/>
        </p:nvCxnSpPr>
        <p:spPr bwMode="auto">
          <a:xfrm flipV="1">
            <a:off x="2743200" y="3276600"/>
            <a:ext cx="3048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Gerade Verbindung 166"/>
          <p:cNvCxnSpPr/>
          <p:nvPr/>
        </p:nvCxnSpPr>
        <p:spPr bwMode="auto">
          <a:xfrm flipV="1">
            <a:off x="2743200" y="2362200"/>
            <a:ext cx="3048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9" name="Abgerundetes Rechteck 168"/>
          <p:cNvSpPr/>
          <p:nvPr/>
        </p:nvSpPr>
        <p:spPr bwMode="auto">
          <a:xfrm>
            <a:off x="3581400" y="5257800"/>
            <a:ext cx="4953000" cy="1143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86" name="Gruppieren 85"/>
          <p:cNvGrpSpPr/>
          <p:nvPr/>
        </p:nvGrpSpPr>
        <p:grpSpPr>
          <a:xfrm>
            <a:off x="838200" y="1905000"/>
            <a:ext cx="859534" cy="228600"/>
            <a:chOff x="457200" y="1981200"/>
            <a:chExt cx="7162800" cy="1905000"/>
          </a:xfrm>
        </p:grpSpPr>
        <p:sp>
          <p:nvSpPr>
            <p:cNvPr id="87" name="Flussdiagramm: Prozess 86"/>
            <p:cNvSpPr/>
            <p:nvPr/>
          </p:nvSpPr>
          <p:spPr bwMode="auto">
            <a:xfrm>
              <a:off x="2286000" y="2743200"/>
              <a:ext cx="3657600" cy="1143000"/>
            </a:xfrm>
            <a:prstGeom prst="flowChartProcess">
              <a:avLst/>
            </a:prstGeom>
            <a:solidFill>
              <a:srgbClr val="FFC000"/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8" name="Flussdiagramm: Prozess 87"/>
            <p:cNvSpPr/>
            <p:nvPr/>
          </p:nvSpPr>
          <p:spPr bwMode="auto">
            <a:xfrm>
              <a:off x="2286000" y="2743200"/>
              <a:ext cx="3657600" cy="381000"/>
            </a:xfrm>
            <a:prstGeom prst="flowChartProcess">
              <a:avLst/>
            </a:prstGeom>
            <a:pattFill prst="pct5">
              <a:fgClr>
                <a:srgbClr val="FFC000"/>
              </a:fgClr>
              <a:bgClr>
                <a:schemeClr val="bg1"/>
              </a:bgClr>
            </a:patt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9" name="Rechteck 88"/>
            <p:cNvSpPr/>
            <p:nvPr/>
          </p:nvSpPr>
          <p:spPr bwMode="auto">
            <a:xfrm>
              <a:off x="2286000" y="1981200"/>
              <a:ext cx="3657600" cy="533400"/>
            </a:xfrm>
            <a:prstGeom prst="rect">
              <a:avLst/>
            </a:prstGeom>
            <a:noFill/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0" name="Rechteck 89"/>
            <p:cNvSpPr/>
            <p:nvPr/>
          </p:nvSpPr>
          <p:spPr bwMode="auto">
            <a:xfrm>
              <a:off x="457200" y="2743200"/>
              <a:ext cx="1828800" cy="1143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1" name="Rechteck 90"/>
            <p:cNvSpPr/>
            <p:nvPr/>
          </p:nvSpPr>
          <p:spPr bwMode="auto">
            <a:xfrm>
              <a:off x="5943600" y="2743200"/>
              <a:ext cx="1676400" cy="1143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2" name="Gerade Verbindung 91"/>
            <p:cNvCxnSpPr/>
            <p:nvPr/>
          </p:nvCxnSpPr>
          <p:spPr bwMode="auto">
            <a:xfrm>
              <a:off x="1600200" y="2743200"/>
              <a:ext cx="5181600" cy="0"/>
            </a:xfrm>
            <a:prstGeom prst="line">
              <a:avLst/>
            </a:prstGeom>
            <a:noFill/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5" name="Gerade Verbindung mit Pfeil 4"/>
          <p:cNvCxnSpPr/>
          <p:nvPr/>
        </p:nvCxnSpPr>
        <p:spPr bwMode="auto">
          <a:xfrm>
            <a:off x="1697734" y="2141220"/>
            <a:ext cx="588266" cy="44958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240513"/>
              </p:ext>
            </p:extLst>
          </p:nvPr>
        </p:nvGraphicFramePr>
        <p:xfrm>
          <a:off x="2362200" y="3276600"/>
          <a:ext cx="304800" cy="219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16" name="Formel" r:id="rId11" imgW="228600" imgH="164880" progId="Equation.3">
                  <p:embed/>
                </p:oleObj>
              </mc:Choice>
              <mc:Fallback>
                <p:oleObj name="Formel" r:id="rId11" imgW="2286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76600"/>
                        <a:ext cx="304800" cy="2196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" name="Objekt 1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563842"/>
              </p:ext>
            </p:extLst>
          </p:nvPr>
        </p:nvGraphicFramePr>
        <p:xfrm>
          <a:off x="2733675" y="3124200"/>
          <a:ext cx="390525" cy="23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17" name="Formel" r:id="rId13" imgW="291960" imgH="177480" progId="Equation.3">
                  <p:embed/>
                </p:oleObj>
              </mc:Choice>
              <mc:Fallback>
                <p:oleObj name="Formel" r:id="rId13" imgW="2919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3675" y="3124200"/>
                        <a:ext cx="390525" cy="236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DD45B8-53DB-4219-A026-0A728A62226B}" type="slidenum">
              <a:rPr lang="de-DE" altLang="de-DE" smtClean="0"/>
              <a:pPr>
                <a:defRPr/>
              </a:pPr>
              <a:t>68</a:t>
            </a:fld>
            <a:endParaRPr lang="de-DE" altLang="de-DE"/>
          </a:p>
        </p:txBody>
      </p:sp>
      <p:sp>
        <p:nvSpPr>
          <p:cNvPr id="162" name="Textfeld 161"/>
          <p:cNvSpPr txBox="1"/>
          <p:nvPr/>
        </p:nvSpPr>
        <p:spPr>
          <a:xfrm>
            <a:off x="6988647" y="4953000"/>
            <a:ext cx="1449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Aus Gl. (3) und (5)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674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 err="1"/>
              <a:t>Matching</a:t>
            </a:r>
            <a:endParaRPr lang="de-DE" b="0" dirty="0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229431"/>
              </p:ext>
            </p:extLst>
          </p:nvPr>
        </p:nvGraphicFramePr>
        <p:xfrm>
          <a:off x="763588" y="773113"/>
          <a:ext cx="2805112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17" name="Formel" r:id="rId3" imgW="1638000" imgH="393480" progId="Equation.3">
                  <p:embed/>
                </p:oleObj>
              </mc:Choice>
              <mc:Fallback>
                <p:oleObj name="Formel" r:id="rId3" imgW="1638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773113"/>
                        <a:ext cx="2805112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966680"/>
              </p:ext>
            </p:extLst>
          </p:nvPr>
        </p:nvGraphicFramePr>
        <p:xfrm>
          <a:off x="4114800" y="762000"/>
          <a:ext cx="13049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18" name="Formel" r:id="rId5" imgW="761760" imgH="457200" progId="Equation.3">
                  <p:embed/>
                </p:oleObj>
              </mc:Choice>
              <mc:Fallback>
                <p:oleObj name="Formel" r:id="rId5" imgW="761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762000"/>
                        <a:ext cx="130492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281853"/>
              </p:ext>
            </p:extLst>
          </p:nvPr>
        </p:nvGraphicFramePr>
        <p:xfrm>
          <a:off x="3963988" y="4376738"/>
          <a:ext cx="393541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19" name="Formel" r:id="rId7" imgW="2298600" imgH="444240" progId="Equation.3">
                  <p:embed/>
                </p:oleObj>
              </mc:Choice>
              <mc:Fallback>
                <p:oleObj name="Formel" r:id="rId7" imgW="22986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988" y="4376738"/>
                        <a:ext cx="3935412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Abgerundetes Rechteck 84"/>
          <p:cNvSpPr/>
          <p:nvPr/>
        </p:nvSpPr>
        <p:spPr bwMode="auto">
          <a:xfrm>
            <a:off x="3810000" y="4191000"/>
            <a:ext cx="4495800" cy="1143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DD45B8-53DB-4219-A026-0A728A62226B}" type="slidenum">
              <a:rPr lang="de-DE" altLang="de-DE" smtClean="0"/>
              <a:pPr>
                <a:defRPr/>
              </a:pPr>
              <a:t>69</a:t>
            </a:fld>
            <a:endParaRPr lang="de-DE" altLang="de-DE"/>
          </a:p>
        </p:txBody>
      </p:sp>
      <p:sp>
        <p:nvSpPr>
          <p:cNvPr id="84" name="Flussdiagramm: Prozess 83"/>
          <p:cNvSpPr/>
          <p:nvPr/>
        </p:nvSpPr>
        <p:spPr bwMode="auto">
          <a:xfrm>
            <a:off x="2286000" y="2743200"/>
            <a:ext cx="3657600" cy="1143000"/>
          </a:xfrm>
          <a:prstGeom prst="flowChartProcess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6" name="Rechteck 85"/>
          <p:cNvSpPr/>
          <p:nvPr/>
        </p:nvSpPr>
        <p:spPr bwMode="auto">
          <a:xfrm>
            <a:off x="2286000" y="1981200"/>
            <a:ext cx="3657600" cy="533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7" name="Rechteck 86"/>
          <p:cNvSpPr/>
          <p:nvPr/>
        </p:nvSpPr>
        <p:spPr bwMode="auto">
          <a:xfrm>
            <a:off x="457200" y="2743200"/>
            <a:ext cx="1828800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8" name="Rechteck 87"/>
          <p:cNvSpPr/>
          <p:nvPr/>
        </p:nvSpPr>
        <p:spPr bwMode="auto">
          <a:xfrm>
            <a:off x="5943600" y="2743200"/>
            <a:ext cx="1676400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9" name="Freihandform 88"/>
          <p:cNvSpPr/>
          <p:nvPr/>
        </p:nvSpPr>
        <p:spPr bwMode="auto">
          <a:xfrm>
            <a:off x="2286000" y="2743200"/>
            <a:ext cx="3690397" cy="601710"/>
          </a:xfrm>
          <a:custGeom>
            <a:avLst/>
            <a:gdLst>
              <a:gd name="connsiteX0" fmla="*/ 13747 w 3661822"/>
              <a:gd name="connsiteY0" fmla="*/ 0 h 524140"/>
              <a:gd name="connsiteX1" fmla="*/ 13747 w 3661822"/>
              <a:gd name="connsiteY1" fmla="*/ 409575 h 524140"/>
              <a:gd name="connsiteX2" fmla="*/ 156622 w 3661822"/>
              <a:gd name="connsiteY2" fmla="*/ 514350 h 524140"/>
              <a:gd name="connsiteX3" fmla="*/ 318547 w 3661822"/>
              <a:gd name="connsiteY3" fmla="*/ 419100 h 524140"/>
              <a:gd name="connsiteX4" fmla="*/ 547147 w 3661822"/>
              <a:gd name="connsiteY4" fmla="*/ 523875 h 524140"/>
              <a:gd name="connsiteX5" fmla="*/ 756697 w 3661822"/>
              <a:gd name="connsiteY5" fmla="*/ 381000 h 524140"/>
              <a:gd name="connsiteX6" fmla="*/ 1071022 w 3661822"/>
              <a:gd name="connsiteY6" fmla="*/ 485775 h 524140"/>
              <a:gd name="connsiteX7" fmla="*/ 1309147 w 3661822"/>
              <a:gd name="connsiteY7" fmla="*/ 381000 h 524140"/>
              <a:gd name="connsiteX8" fmla="*/ 1794922 w 3661822"/>
              <a:gd name="connsiteY8" fmla="*/ 504825 h 524140"/>
              <a:gd name="connsiteX9" fmla="*/ 1966372 w 3661822"/>
              <a:gd name="connsiteY9" fmla="*/ 361950 h 524140"/>
              <a:gd name="connsiteX10" fmla="*/ 2461672 w 3661822"/>
              <a:gd name="connsiteY10" fmla="*/ 495300 h 524140"/>
              <a:gd name="connsiteX11" fmla="*/ 2614072 w 3661822"/>
              <a:gd name="connsiteY11" fmla="*/ 409575 h 524140"/>
              <a:gd name="connsiteX12" fmla="*/ 2880772 w 3661822"/>
              <a:gd name="connsiteY12" fmla="*/ 495300 h 524140"/>
              <a:gd name="connsiteX13" fmla="*/ 3109372 w 3661822"/>
              <a:gd name="connsiteY13" fmla="*/ 428625 h 524140"/>
              <a:gd name="connsiteX14" fmla="*/ 3480847 w 3661822"/>
              <a:gd name="connsiteY14" fmla="*/ 523875 h 524140"/>
              <a:gd name="connsiteX15" fmla="*/ 3661822 w 3661822"/>
              <a:gd name="connsiteY15" fmla="*/ 438150 h 524140"/>
              <a:gd name="connsiteX0" fmla="*/ 13747 w 3690397"/>
              <a:gd name="connsiteY0" fmla="*/ 9905 h 552552"/>
              <a:gd name="connsiteX1" fmla="*/ 13747 w 3690397"/>
              <a:gd name="connsiteY1" fmla="*/ 419480 h 552552"/>
              <a:gd name="connsiteX2" fmla="*/ 156622 w 3690397"/>
              <a:gd name="connsiteY2" fmla="*/ 524255 h 552552"/>
              <a:gd name="connsiteX3" fmla="*/ 318547 w 3690397"/>
              <a:gd name="connsiteY3" fmla="*/ 429005 h 552552"/>
              <a:gd name="connsiteX4" fmla="*/ 547147 w 3690397"/>
              <a:gd name="connsiteY4" fmla="*/ 533780 h 552552"/>
              <a:gd name="connsiteX5" fmla="*/ 756697 w 3690397"/>
              <a:gd name="connsiteY5" fmla="*/ 390905 h 552552"/>
              <a:gd name="connsiteX6" fmla="*/ 1071022 w 3690397"/>
              <a:gd name="connsiteY6" fmla="*/ 495680 h 552552"/>
              <a:gd name="connsiteX7" fmla="*/ 1309147 w 3690397"/>
              <a:gd name="connsiteY7" fmla="*/ 390905 h 552552"/>
              <a:gd name="connsiteX8" fmla="*/ 1794922 w 3690397"/>
              <a:gd name="connsiteY8" fmla="*/ 514730 h 552552"/>
              <a:gd name="connsiteX9" fmla="*/ 1966372 w 3690397"/>
              <a:gd name="connsiteY9" fmla="*/ 371855 h 552552"/>
              <a:gd name="connsiteX10" fmla="*/ 2461672 w 3690397"/>
              <a:gd name="connsiteY10" fmla="*/ 505205 h 552552"/>
              <a:gd name="connsiteX11" fmla="*/ 2614072 w 3690397"/>
              <a:gd name="connsiteY11" fmla="*/ 419480 h 552552"/>
              <a:gd name="connsiteX12" fmla="*/ 2880772 w 3690397"/>
              <a:gd name="connsiteY12" fmla="*/ 505205 h 552552"/>
              <a:gd name="connsiteX13" fmla="*/ 3109372 w 3690397"/>
              <a:gd name="connsiteY13" fmla="*/ 438530 h 552552"/>
              <a:gd name="connsiteX14" fmla="*/ 3480847 w 3690397"/>
              <a:gd name="connsiteY14" fmla="*/ 533780 h 552552"/>
              <a:gd name="connsiteX15" fmla="*/ 3690397 w 3690397"/>
              <a:gd name="connsiteY15" fmla="*/ 0 h 552552"/>
              <a:gd name="connsiteX0" fmla="*/ 13747 w 3690397"/>
              <a:gd name="connsiteY0" fmla="*/ 9905 h 534045"/>
              <a:gd name="connsiteX1" fmla="*/ 13747 w 3690397"/>
              <a:gd name="connsiteY1" fmla="*/ 419480 h 534045"/>
              <a:gd name="connsiteX2" fmla="*/ 156622 w 3690397"/>
              <a:gd name="connsiteY2" fmla="*/ 524255 h 534045"/>
              <a:gd name="connsiteX3" fmla="*/ 318547 w 3690397"/>
              <a:gd name="connsiteY3" fmla="*/ 429005 h 534045"/>
              <a:gd name="connsiteX4" fmla="*/ 547147 w 3690397"/>
              <a:gd name="connsiteY4" fmla="*/ 533780 h 534045"/>
              <a:gd name="connsiteX5" fmla="*/ 756697 w 3690397"/>
              <a:gd name="connsiteY5" fmla="*/ 390905 h 534045"/>
              <a:gd name="connsiteX6" fmla="*/ 1071022 w 3690397"/>
              <a:gd name="connsiteY6" fmla="*/ 495680 h 534045"/>
              <a:gd name="connsiteX7" fmla="*/ 1309147 w 3690397"/>
              <a:gd name="connsiteY7" fmla="*/ 390905 h 534045"/>
              <a:gd name="connsiteX8" fmla="*/ 1794922 w 3690397"/>
              <a:gd name="connsiteY8" fmla="*/ 514730 h 534045"/>
              <a:gd name="connsiteX9" fmla="*/ 1966372 w 3690397"/>
              <a:gd name="connsiteY9" fmla="*/ 371855 h 534045"/>
              <a:gd name="connsiteX10" fmla="*/ 2461672 w 3690397"/>
              <a:gd name="connsiteY10" fmla="*/ 505205 h 534045"/>
              <a:gd name="connsiteX11" fmla="*/ 2614072 w 3690397"/>
              <a:gd name="connsiteY11" fmla="*/ 419480 h 534045"/>
              <a:gd name="connsiteX12" fmla="*/ 2880772 w 3690397"/>
              <a:gd name="connsiteY12" fmla="*/ 505205 h 534045"/>
              <a:gd name="connsiteX13" fmla="*/ 3109372 w 3690397"/>
              <a:gd name="connsiteY13" fmla="*/ 438530 h 534045"/>
              <a:gd name="connsiteX14" fmla="*/ 3623722 w 3690397"/>
              <a:gd name="connsiteY14" fmla="*/ 483057 h 534045"/>
              <a:gd name="connsiteX15" fmla="*/ 3690397 w 3690397"/>
              <a:gd name="connsiteY15" fmla="*/ 0 h 534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690397" h="534045">
                <a:moveTo>
                  <a:pt x="13747" y="9905"/>
                </a:moveTo>
                <a:cubicBezTo>
                  <a:pt x="1841" y="171830"/>
                  <a:pt x="-10065" y="333755"/>
                  <a:pt x="13747" y="419480"/>
                </a:cubicBezTo>
                <a:cubicBezTo>
                  <a:pt x="37559" y="505205"/>
                  <a:pt x="105822" y="522668"/>
                  <a:pt x="156622" y="524255"/>
                </a:cubicBezTo>
                <a:cubicBezTo>
                  <a:pt x="207422" y="525843"/>
                  <a:pt x="253460" y="427418"/>
                  <a:pt x="318547" y="429005"/>
                </a:cubicBezTo>
                <a:cubicBezTo>
                  <a:pt x="383634" y="430592"/>
                  <a:pt x="474122" y="540130"/>
                  <a:pt x="547147" y="533780"/>
                </a:cubicBezTo>
                <a:cubicBezTo>
                  <a:pt x="620172" y="527430"/>
                  <a:pt x="669385" y="397255"/>
                  <a:pt x="756697" y="390905"/>
                </a:cubicBezTo>
                <a:cubicBezTo>
                  <a:pt x="844010" y="384555"/>
                  <a:pt x="978947" y="495680"/>
                  <a:pt x="1071022" y="495680"/>
                </a:cubicBezTo>
                <a:cubicBezTo>
                  <a:pt x="1163097" y="495680"/>
                  <a:pt x="1188497" y="387730"/>
                  <a:pt x="1309147" y="390905"/>
                </a:cubicBezTo>
                <a:cubicBezTo>
                  <a:pt x="1429797" y="394080"/>
                  <a:pt x="1685385" y="517905"/>
                  <a:pt x="1794922" y="514730"/>
                </a:cubicBezTo>
                <a:cubicBezTo>
                  <a:pt x="1904459" y="511555"/>
                  <a:pt x="1855247" y="373443"/>
                  <a:pt x="1966372" y="371855"/>
                </a:cubicBezTo>
                <a:cubicBezTo>
                  <a:pt x="2077497" y="370268"/>
                  <a:pt x="2353722" y="497268"/>
                  <a:pt x="2461672" y="505205"/>
                </a:cubicBezTo>
                <a:cubicBezTo>
                  <a:pt x="2569622" y="513143"/>
                  <a:pt x="2544222" y="419480"/>
                  <a:pt x="2614072" y="419480"/>
                </a:cubicBezTo>
                <a:cubicBezTo>
                  <a:pt x="2683922" y="419480"/>
                  <a:pt x="2798222" y="502030"/>
                  <a:pt x="2880772" y="505205"/>
                </a:cubicBezTo>
                <a:cubicBezTo>
                  <a:pt x="2963322" y="508380"/>
                  <a:pt x="2985547" y="442221"/>
                  <a:pt x="3109372" y="438530"/>
                </a:cubicBezTo>
                <a:cubicBezTo>
                  <a:pt x="3233197" y="434839"/>
                  <a:pt x="3526885" y="556145"/>
                  <a:pt x="3623722" y="483057"/>
                </a:cubicBezTo>
                <a:cubicBezTo>
                  <a:pt x="3720559" y="409969"/>
                  <a:pt x="3645947" y="43656"/>
                  <a:pt x="3690397" y="0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0" name="Flussdiagramm: Prozess 89"/>
          <p:cNvSpPr/>
          <p:nvPr/>
        </p:nvSpPr>
        <p:spPr bwMode="auto">
          <a:xfrm>
            <a:off x="2286000" y="2743200"/>
            <a:ext cx="3657600" cy="381000"/>
          </a:xfrm>
          <a:prstGeom prst="flowChartProcess">
            <a:avLst/>
          </a:prstGeom>
          <a:pattFill prst="pct5">
            <a:fgClr>
              <a:srgbClr val="FFC000"/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1" name="Gerade Verbindung 90"/>
          <p:cNvCxnSpPr/>
          <p:nvPr/>
        </p:nvCxnSpPr>
        <p:spPr bwMode="auto">
          <a:xfrm>
            <a:off x="1600200" y="2743200"/>
            <a:ext cx="5181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2" name="Gruppieren 91"/>
          <p:cNvGrpSpPr/>
          <p:nvPr/>
        </p:nvGrpSpPr>
        <p:grpSpPr>
          <a:xfrm>
            <a:off x="2133600" y="2667000"/>
            <a:ext cx="762000" cy="152400"/>
            <a:chOff x="6324600" y="1447800"/>
            <a:chExt cx="762000" cy="152400"/>
          </a:xfrm>
        </p:grpSpPr>
        <p:cxnSp>
          <p:nvCxnSpPr>
            <p:cNvPr id="93" name="Gerade Verbindung 92"/>
            <p:cNvCxnSpPr/>
            <p:nvPr/>
          </p:nvCxnSpPr>
          <p:spPr bwMode="auto">
            <a:xfrm>
              <a:off x="63246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8" name="Gerade Verbindung 137"/>
            <p:cNvCxnSpPr/>
            <p:nvPr/>
          </p:nvCxnSpPr>
          <p:spPr bwMode="auto">
            <a:xfrm flipV="1">
              <a:off x="6553200" y="14478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1" name="Gerade Verbindung 160"/>
            <p:cNvCxnSpPr/>
            <p:nvPr/>
          </p:nvCxnSpPr>
          <p:spPr bwMode="auto">
            <a:xfrm flipH="1" flipV="1">
              <a:off x="6629400" y="1447800"/>
              <a:ext cx="1524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2" name="Gerade Verbindung 161"/>
            <p:cNvCxnSpPr/>
            <p:nvPr/>
          </p:nvCxnSpPr>
          <p:spPr bwMode="auto">
            <a:xfrm flipV="1">
              <a:off x="6781800" y="15240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8" name="Gerade Verbindung 167"/>
            <p:cNvCxnSpPr/>
            <p:nvPr/>
          </p:nvCxnSpPr>
          <p:spPr bwMode="auto">
            <a:xfrm>
              <a:off x="68580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9" name="Gruppieren 168"/>
          <p:cNvGrpSpPr/>
          <p:nvPr/>
        </p:nvGrpSpPr>
        <p:grpSpPr>
          <a:xfrm>
            <a:off x="2667000" y="2514600"/>
            <a:ext cx="762000" cy="457200"/>
            <a:chOff x="6324600" y="1447800"/>
            <a:chExt cx="762000" cy="152400"/>
          </a:xfrm>
        </p:grpSpPr>
        <p:cxnSp>
          <p:nvCxnSpPr>
            <p:cNvPr id="170" name="Gerade Verbindung 169"/>
            <p:cNvCxnSpPr/>
            <p:nvPr/>
          </p:nvCxnSpPr>
          <p:spPr bwMode="auto">
            <a:xfrm>
              <a:off x="63246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1" name="Gerade Verbindung 170"/>
            <p:cNvCxnSpPr/>
            <p:nvPr/>
          </p:nvCxnSpPr>
          <p:spPr bwMode="auto">
            <a:xfrm flipV="1">
              <a:off x="6553200" y="14478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2" name="Gerade Verbindung 171"/>
            <p:cNvCxnSpPr/>
            <p:nvPr/>
          </p:nvCxnSpPr>
          <p:spPr bwMode="auto">
            <a:xfrm flipH="1" flipV="1">
              <a:off x="6629400" y="1447800"/>
              <a:ext cx="1524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3" name="Gerade Verbindung 172"/>
            <p:cNvCxnSpPr/>
            <p:nvPr/>
          </p:nvCxnSpPr>
          <p:spPr bwMode="auto">
            <a:xfrm flipV="1">
              <a:off x="6781800" y="15240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4" name="Gerade Verbindung 173"/>
            <p:cNvCxnSpPr/>
            <p:nvPr/>
          </p:nvCxnSpPr>
          <p:spPr bwMode="auto">
            <a:xfrm>
              <a:off x="68580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5" name="Gruppieren 174"/>
          <p:cNvGrpSpPr/>
          <p:nvPr/>
        </p:nvGrpSpPr>
        <p:grpSpPr>
          <a:xfrm>
            <a:off x="3200400" y="2667000"/>
            <a:ext cx="762000" cy="152400"/>
            <a:chOff x="6324600" y="1447800"/>
            <a:chExt cx="762000" cy="152400"/>
          </a:xfrm>
        </p:grpSpPr>
        <p:cxnSp>
          <p:nvCxnSpPr>
            <p:cNvPr id="176" name="Gerade Verbindung 175"/>
            <p:cNvCxnSpPr/>
            <p:nvPr/>
          </p:nvCxnSpPr>
          <p:spPr bwMode="auto">
            <a:xfrm>
              <a:off x="63246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7" name="Gerade Verbindung 176"/>
            <p:cNvCxnSpPr/>
            <p:nvPr/>
          </p:nvCxnSpPr>
          <p:spPr bwMode="auto">
            <a:xfrm flipV="1">
              <a:off x="6553200" y="14478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" name="Gerade Verbindung 177"/>
            <p:cNvCxnSpPr/>
            <p:nvPr/>
          </p:nvCxnSpPr>
          <p:spPr bwMode="auto">
            <a:xfrm flipH="1" flipV="1">
              <a:off x="6629400" y="1447800"/>
              <a:ext cx="1524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Gerade Verbindung 178"/>
            <p:cNvCxnSpPr/>
            <p:nvPr/>
          </p:nvCxnSpPr>
          <p:spPr bwMode="auto">
            <a:xfrm flipV="1">
              <a:off x="6781800" y="15240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0" name="Gerade Verbindung 179"/>
            <p:cNvCxnSpPr/>
            <p:nvPr/>
          </p:nvCxnSpPr>
          <p:spPr bwMode="auto">
            <a:xfrm>
              <a:off x="68580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1" name="Gruppieren 180"/>
          <p:cNvGrpSpPr/>
          <p:nvPr/>
        </p:nvGrpSpPr>
        <p:grpSpPr>
          <a:xfrm>
            <a:off x="3733800" y="2590800"/>
            <a:ext cx="762000" cy="304800"/>
            <a:chOff x="6324600" y="1447800"/>
            <a:chExt cx="762000" cy="152400"/>
          </a:xfrm>
        </p:grpSpPr>
        <p:cxnSp>
          <p:nvCxnSpPr>
            <p:cNvPr id="182" name="Gerade Verbindung 181"/>
            <p:cNvCxnSpPr/>
            <p:nvPr/>
          </p:nvCxnSpPr>
          <p:spPr bwMode="auto">
            <a:xfrm>
              <a:off x="63246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Gerade Verbindung 182"/>
            <p:cNvCxnSpPr/>
            <p:nvPr/>
          </p:nvCxnSpPr>
          <p:spPr bwMode="auto">
            <a:xfrm flipV="1">
              <a:off x="6553200" y="14478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" name="Gerade Verbindung 183"/>
            <p:cNvCxnSpPr/>
            <p:nvPr/>
          </p:nvCxnSpPr>
          <p:spPr bwMode="auto">
            <a:xfrm flipH="1" flipV="1">
              <a:off x="6629400" y="1447800"/>
              <a:ext cx="1524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5" name="Gerade Verbindung 184"/>
            <p:cNvCxnSpPr/>
            <p:nvPr/>
          </p:nvCxnSpPr>
          <p:spPr bwMode="auto">
            <a:xfrm flipV="1">
              <a:off x="6781800" y="15240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6" name="Gerade Verbindung 185"/>
            <p:cNvCxnSpPr/>
            <p:nvPr/>
          </p:nvCxnSpPr>
          <p:spPr bwMode="auto">
            <a:xfrm>
              <a:off x="68580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7" name="Gruppieren 186"/>
          <p:cNvGrpSpPr/>
          <p:nvPr/>
        </p:nvGrpSpPr>
        <p:grpSpPr>
          <a:xfrm>
            <a:off x="4267200" y="2667000"/>
            <a:ext cx="762000" cy="152400"/>
            <a:chOff x="6324600" y="1447800"/>
            <a:chExt cx="762000" cy="152400"/>
          </a:xfrm>
        </p:grpSpPr>
        <p:cxnSp>
          <p:nvCxnSpPr>
            <p:cNvPr id="188" name="Gerade Verbindung 187"/>
            <p:cNvCxnSpPr/>
            <p:nvPr/>
          </p:nvCxnSpPr>
          <p:spPr bwMode="auto">
            <a:xfrm>
              <a:off x="63246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9" name="Gerade Verbindung 188"/>
            <p:cNvCxnSpPr/>
            <p:nvPr/>
          </p:nvCxnSpPr>
          <p:spPr bwMode="auto">
            <a:xfrm flipV="1">
              <a:off x="6553200" y="14478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0" name="Gerade Verbindung 189"/>
            <p:cNvCxnSpPr/>
            <p:nvPr/>
          </p:nvCxnSpPr>
          <p:spPr bwMode="auto">
            <a:xfrm flipH="1" flipV="1">
              <a:off x="6629400" y="1447800"/>
              <a:ext cx="1524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1" name="Gerade Verbindung 190"/>
            <p:cNvCxnSpPr/>
            <p:nvPr/>
          </p:nvCxnSpPr>
          <p:spPr bwMode="auto">
            <a:xfrm flipV="1">
              <a:off x="6781800" y="15240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2" name="Gerade Verbindung 191"/>
            <p:cNvCxnSpPr/>
            <p:nvPr/>
          </p:nvCxnSpPr>
          <p:spPr bwMode="auto">
            <a:xfrm>
              <a:off x="68580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93" name="Gruppieren 192"/>
          <p:cNvGrpSpPr/>
          <p:nvPr/>
        </p:nvGrpSpPr>
        <p:grpSpPr>
          <a:xfrm>
            <a:off x="4800600" y="2514600"/>
            <a:ext cx="762000" cy="457200"/>
            <a:chOff x="6324600" y="1447800"/>
            <a:chExt cx="762000" cy="152400"/>
          </a:xfrm>
        </p:grpSpPr>
        <p:cxnSp>
          <p:nvCxnSpPr>
            <p:cNvPr id="194" name="Gerade Verbindung 193"/>
            <p:cNvCxnSpPr/>
            <p:nvPr/>
          </p:nvCxnSpPr>
          <p:spPr bwMode="auto">
            <a:xfrm>
              <a:off x="63246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5" name="Gerade Verbindung 194"/>
            <p:cNvCxnSpPr/>
            <p:nvPr/>
          </p:nvCxnSpPr>
          <p:spPr bwMode="auto">
            <a:xfrm flipV="1">
              <a:off x="6553200" y="14478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6" name="Gerade Verbindung 195"/>
            <p:cNvCxnSpPr/>
            <p:nvPr/>
          </p:nvCxnSpPr>
          <p:spPr bwMode="auto">
            <a:xfrm flipH="1" flipV="1">
              <a:off x="6629400" y="1447800"/>
              <a:ext cx="1524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7" name="Gerade Verbindung 196"/>
            <p:cNvCxnSpPr/>
            <p:nvPr/>
          </p:nvCxnSpPr>
          <p:spPr bwMode="auto">
            <a:xfrm flipV="1">
              <a:off x="6781800" y="15240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Gerade Verbindung 197"/>
            <p:cNvCxnSpPr/>
            <p:nvPr/>
          </p:nvCxnSpPr>
          <p:spPr bwMode="auto">
            <a:xfrm>
              <a:off x="68580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99" name="Gruppieren 198"/>
          <p:cNvGrpSpPr/>
          <p:nvPr/>
        </p:nvGrpSpPr>
        <p:grpSpPr>
          <a:xfrm>
            <a:off x="5334000" y="2667000"/>
            <a:ext cx="762000" cy="152400"/>
            <a:chOff x="6324600" y="1447800"/>
            <a:chExt cx="762000" cy="152400"/>
          </a:xfrm>
        </p:grpSpPr>
        <p:cxnSp>
          <p:nvCxnSpPr>
            <p:cNvPr id="200" name="Gerade Verbindung 199"/>
            <p:cNvCxnSpPr/>
            <p:nvPr/>
          </p:nvCxnSpPr>
          <p:spPr bwMode="auto">
            <a:xfrm>
              <a:off x="63246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1" name="Gerade Verbindung 200"/>
            <p:cNvCxnSpPr/>
            <p:nvPr/>
          </p:nvCxnSpPr>
          <p:spPr bwMode="auto">
            <a:xfrm flipV="1">
              <a:off x="6553200" y="14478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" name="Gerade Verbindung 201"/>
            <p:cNvCxnSpPr/>
            <p:nvPr/>
          </p:nvCxnSpPr>
          <p:spPr bwMode="auto">
            <a:xfrm flipH="1" flipV="1">
              <a:off x="6629400" y="1447800"/>
              <a:ext cx="1524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3" name="Gerade Verbindung 202"/>
            <p:cNvCxnSpPr/>
            <p:nvPr/>
          </p:nvCxnSpPr>
          <p:spPr bwMode="auto">
            <a:xfrm flipV="1">
              <a:off x="6781800" y="15240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4" name="Gerade Verbindung 203"/>
            <p:cNvCxnSpPr/>
            <p:nvPr/>
          </p:nvCxnSpPr>
          <p:spPr bwMode="auto">
            <a:xfrm>
              <a:off x="68580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205" name="Objekt 2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445476"/>
              </p:ext>
            </p:extLst>
          </p:nvPr>
        </p:nvGraphicFramePr>
        <p:xfrm>
          <a:off x="439738" y="4410075"/>
          <a:ext cx="28479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20" name="Formel" r:id="rId9" imgW="1663560" imgH="583920" progId="Equation.3">
                  <p:embed/>
                </p:oleObj>
              </mc:Choice>
              <mc:Fallback>
                <p:oleObj name="Formel" r:id="rId9" imgW="166356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4410075"/>
                        <a:ext cx="2847975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6" name="Gruppieren 205"/>
          <p:cNvGrpSpPr/>
          <p:nvPr/>
        </p:nvGrpSpPr>
        <p:grpSpPr>
          <a:xfrm>
            <a:off x="3429000" y="2819400"/>
            <a:ext cx="1371600" cy="381000"/>
            <a:chOff x="3429000" y="2819400"/>
            <a:chExt cx="1371600" cy="381000"/>
          </a:xfrm>
        </p:grpSpPr>
        <p:cxnSp>
          <p:nvCxnSpPr>
            <p:cNvPr id="207" name="Gerade Verbindung 206"/>
            <p:cNvCxnSpPr/>
            <p:nvPr/>
          </p:nvCxnSpPr>
          <p:spPr bwMode="auto">
            <a:xfrm>
              <a:off x="41148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8" name="Gerade Verbindung 207"/>
            <p:cNvCxnSpPr/>
            <p:nvPr/>
          </p:nvCxnSpPr>
          <p:spPr bwMode="auto">
            <a:xfrm>
              <a:off x="3962400" y="2971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9" name="Gerade Verbindung 208"/>
            <p:cNvCxnSpPr/>
            <p:nvPr/>
          </p:nvCxnSpPr>
          <p:spPr bwMode="auto">
            <a:xfrm>
              <a:off x="3962400" y="3048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0" name="Gerade Verbindung 209"/>
            <p:cNvCxnSpPr/>
            <p:nvPr/>
          </p:nvCxnSpPr>
          <p:spPr bwMode="auto">
            <a:xfrm>
              <a:off x="4038600" y="3048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1" name="Gerade Verbindung 210"/>
            <p:cNvCxnSpPr/>
            <p:nvPr/>
          </p:nvCxnSpPr>
          <p:spPr bwMode="auto">
            <a:xfrm>
              <a:off x="4038600" y="2971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2" name="Gerade Verbindung 211"/>
            <p:cNvCxnSpPr/>
            <p:nvPr/>
          </p:nvCxnSpPr>
          <p:spPr bwMode="auto">
            <a:xfrm>
              <a:off x="4114800" y="3048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3" name="Gerade Verbindung 212"/>
            <p:cNvCxnSpPr/>
            <p:nvPr/>
          </p:nvCxnSpPr>
          <p:spPr bwMode="auto">
            <a:xfrm>
              <a:off x="46482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4" name="Gerade Verbindung 213"/>
            <p:cNvCxnSpPr/>
            <p:nvPr/>
          </p:nvCxnSpPr>
          <p:spPr bwMode="auto">
            <a:xfrm>
              <a:off x="4495800" y="2971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5" name="Gerade Verbindung 214"/>
            <p:cNvCxnSpPr/>
            <p:nvPr/>
          </p:nvCxnSpPr>
          <p:spPr bwMode="auto">
            <a:xfrm>
              <a:off x="4495800" y="3048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6" name="Gerade Verbindung 215"/>
            <p:cNvCxnSpPr/>
            <p:nvPr/>
          </p:nvCxnSpPr>
          <p:spPr bwMode="auto">
            <a:xfrm>
              <a:off x="4572000" y="3048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7" name="Gerade Verbindung 216"/>
            <p:cNvCxnSpPr/>
            <p:nvPr/>
          </p:nvCxnSpPr>
          <p:spPr bwMode="auto">
            <a:xfrm>
              <a:off x="4572000" y="2971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8" name="Gerade Verbindung 217"/>
            <p:cNvCxnSpPr/>
            <p:nvPr/>
          </p:nvCxnSpPr>
          <p:spPr bwMode="auto">
            <a:xfrm>
              <a:off x="4648200" y="3048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9" name="Gerade Verbindung 218"/>
            <p:cNvCxnSpPr/>
            <p:nvPr/>
          </p:nvCxnSpPr>
          <p:spPr bwMode="auto">
            <a:xfrm>
              <a:off x="3581400" y="2819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0" name="Gerade Verbindung 219"/>
            <p:cNvCxnSpPr/>
            <p:nvPr/>
          </p:nvCxnSpPr>
          <p:spPr bwMode="auto">
            <a:xfrm>
              <a:off x="3429000" y="2971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1" name="Gerade Verbindung 220"/>
            <p:cNvCxnSpPr/>
            <p:nvPr/>
          </p:nvCxnSpPr>
          <p:spPr bwMode="auto">
            <a:xfrm>
              <a:off x="3429000" y="3048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2" name="Gerade Verbindung 221"/>
            <p:cNvCxnSpPr/>
            <p:nvPr/>
          </p:nvCxnSpPr>
          <p:spPr bwMode="auto">
            <a:xfrm>
              <a:off x="3505200" y="3048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3" name="Gerade Verbindung 222"/>
            <p:cNvCxnSpPr/>
            <p:nvPr/>
          </p:nvCxnSpPr>
          <p:spPr bwMode="auto">
            <a:xfrm>
              <a:off x="3505200" y="29718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4" name="Gerade Verbindung 223"/>
            <p:cNvCxnSpPr/>
            <p:nvPr/>
          </p:nvCxnSpPr>
          <p:spPr bwMode="auto">
            <a:xfrm>
              <a:off x="3581400" y="3048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5" name="Rechteck 224"/>
          <p:cNvSpPr/>
          <p:nvPr/>
        </p:nvSpPr>
        <p:spPr bwMode="auto">
          <a:xfrm>
            <a:off x="2286000" y="2590800"/>
            <a:ext cx="4572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26" name="Gerade Verbindung mit Pfeil 225"/>
          <p:cNvCxnSpPr/>
          <p:nvPr/>
        </p:nvCxnSpPr>
        <p:spPr bwMode="auto">
          <a:xfrm flipV="1">
            <a:off x="762000" y="3505200"/>
            <a:ext cx="1524000" cy="1066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7" name="Gerade Verbindung mit Pfeil 226"/>
          <p:cNvCxnSpPr/>
          <p:nvPr/>
        </p:nvCxnSpPr>
        <p:spPr bwMode="auto">
          <a:xfrm>
            <a:off x="2286000" y="3657600"/>
            <a:ext cx="36576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Textfeld 227"/>
          <p:cNvSpPr txBox="1"/>
          <p:nvPr/>
        </p:nvSpPr>
        <p:spPr>
          <a:xfrm>
            <a:off x="3505200" y="335280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</a:t>
            </a:r>
            <a:endParaRPr lang="de-DE" dirty="0"/>
          </a:p>
        </p:txBody>
      </p:sp>
      <p:cxnSp>
        <p:nvCxnSpPr>
          <p:cNvPr id="229" name="Gerade Verbindung mit Pfeil 228"/>
          <p:cNvCxnSpPr/>
          <p:nvPr/>
        </p:nvCxnSpPr>
        <p:spPr bwMode="auto">
          <a:xfrm flipV="1">
            <a:off x="2286000" y="1676400"/>
            <a:ext cx="1219200" cy="914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0" name="Textfeld 229"/>
          <p:cNvSpPr txBox="1"/>
          <p:nvPr/>
        </p:nvSpPr>
        <p:spPr>
          <a:xfrm>
            <a:off x="2962984" y="1676400"/>
            <a:ext cx="312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</a:t>
            </a:r>
            <a:endParaRPr lang="de-DE" dirty="0"/>
          </a:p>
        </p:txBody>
      </p:sp>
      <p:sp>
        <p:nvSpPr>
          <p:cNvPr id="231" name="Rechteck 230"/>
          <p:cNvSpPr/>
          <p:nvPr/>
        </p:nvSpPr>
        <p:spPr bwMode="auto">
          <a:xfrm>
            <a:off x="2590800" y="2362200"/>
            <a:ext cx="4572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32" name="Gerade Verbindung 231"/>
          <p:cNvCxnSpPr/>
          <p:nvPr/>
        </p:nvCxnSpPr>
        <p:spPr bwMode="auto">
          <a:xfrm flipV="1">
            <a:off x="2743200" y="3276600"/>
            <a:ext cx="3048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3" name="Gerade Verbindung 232"/>
          <p:cNvCxnSpPr/>
          <p:nvPr/>
        </p:nvCxnSpPr>
        <p:spPr bwMode="auto">
          <a:xfrm flipV="1">
            <a:off x="2743200" y="2362200"/>
            <a:ext cx="3048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4" name="Gruppieren 233"/>
          <p:cNvGrpSpPr/>
          <p:nvPr/>
        </p:nvGrpSpPr>
        <p:grpSpPr>
          <a:xfrm>
            <a:off x="838200" y="1905000"/>
            <a:ext cx="859534" cy="228600"/>
            <a:chOff x="457200" y="1981200"/>
            <a:chExt cx="7162800" cy="1905000"/>
          </a:xfrm>
        </p:grpSpPr>
        <p:sp>
          <p:nvSpPr>
            <p:cNvPr id="235" name="Flussdiagramm: Prozess 234"/>
            <p:cNvSpPr/>
            <p:nvPr/>
          </p:nvSpPr>
          <p:spPr bwMode="auto">
            <a:xfrm>
              <a:off x="2286000" y="2743200"/>
              <a:ext cx="3657600" cy="1143000"/>
            </a:xfrm>
            <a:prstGeom prst="flowChartProcess">
              <a:avLst/>
            </a:prstGeom>
            <a:solidFill>
              <a:srgbClr val="FFC000"/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6" name="Flussdiagramm: Prozess 235"/>
            <p:cNvSpPr/>
            <p:nvPr/>
          </p:nvSpPr>
          <p:spPr bwMode="auto">
            <a:xfrm>
              <a:off x="2286000" y="2743200"/>
              <a:ext cx="3657600" cy="381000"/>
            </a:xfrm>
            <a:prstGeom prst="flowChartProcess">
              <a:avLst/>
            </a:prstGeom>
            <a:pattFill prst="pct5">
              <a:fgClr>
                <a:srgbClr val="FFC000"/>
              </a:fgClr>
              <a:bgClr>
                <a:schemeClr val="bg1"/>
              </a:bgClr>
            </a:patt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7" name="Rechteck 236"/>
            <p:cNvSpPr/>
            <p:nvPr/>
          </p:nvSpPr>
          <p:spPr bwMode="auto">
            <a:xfrm>
              <a:off x="2286000" y="1981200"/>
              <a:ext cx="3657600" cy="533400"/>
            </a:xfrm>
            <a:prstGeom prst="rect">
              <a:avLst/>
            </a:prstGeom>
            <a:noFill/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8" name="Rechteck 237"/>
            <p:cNvSpPr/>
            <p:nvPr/>
          </p:nvSpPr>
          <p:spPr bwMode="auto">
            <a:xfrm>
              <a:off x="457200" y="2743200"/>
              <a:ext cx="1828800" cy="1143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9" name="Rechteck 238"/>
            <p:cNvSpPr/>
            <p:nvPr/>
          </p:nvSpPr>
          <p:spPr bwMode="auto">
            <a:xfrm>
              <a:off x="5943600" y="2743200"/>
              <a:ext cx="1676400" cy="1143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240" name="Gerade Verbindung 239"/>
            <p:cNvCxnSpPr/>
            <p:nvPr/>
          </p:nvCxnSpPr>
          <p:spPr bwMode="auto">
            <a:xfrm>
              <a:off x="1600200" y="2743200"/>
              <a:ext cx="5181600" cy="0"/>
            </a:xfrm>
            <a:prstGeom prst="line">
              <a:avLst/>
            </a:prstGeom>
            <a:noFill/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41" name="Gerade Verbindung mit Pfeil 240"/>
          <p:cNvCxnSpPr/>
          <p:nvPr/>
        </p:nvCxnSpPr>
        <p:spPr bwMode="auto">
          <a:xfrm>
            <a:off x="1697734" y="2141220"/>
            <a:ext cx="588266" cy="44958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42" name="Objekt 2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239380"/>
              </p:ext>
            </p:extLst>
          </p:nvPr>
        </p:nvGraphicFramePr>
        <p:xfrm>
          <a:off x="2362200" y="3276600"/>
          <a:ext cx="304800" cy="219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21" name="Formel" r:id="rId11" imgW="228600" imgH="164880" progId="Equation.3">
                  <p:embed/>
                </p:oleObj>
              </mc:Choice>
              <mc:Fallback>
                <p:oleObj name="Formel" r:id="rId11" imgW="2286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76600"/>
                        <a:ext cx="304800" cy="2196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" name="Objekt 2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720040"/>
              </p:ext>
            </p:extLst>
          </p:nvPr>
        </p:nvGraphicFramePr>
        <p:xfrm>
          <a:off x="2733675" y="3124200"/>
          <a:ext cx="390525" cy="23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22" name="Formel" r:id="rId13" imgW="291960" imgH="177480" progId="Equation.3">
                  <p:embed/>
                </p:oleObj>
              </mc:Choice>
              <mc:Fallback>
                <p:oleObj name="Formel" r:id="rId13" imgW="2919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3675" y="3124200"/>
                        <a:ext cx="390525" cy="236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" name="Objekt 2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958470"/>
              </p:ext>
            </p:extLst>
          </p:nvPr>
        </p:nvGraphicFramePr>
        <p:xfrm>
          <a:off x="4056063" y="5486400"/>
          <a:ext cx="4630737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23" name="Formel" r:id="rId15" imgW="2705040" imgH="228600" progId="Equation.3">
                  <p:embed/>
                </p:oleObj>
              </mc:Choice>
              <mc:Fallback>
                <p:oleObj name="Formel" r:id="rId15" imgW="2705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6063" y="5486400"/>
                        <a:ext cx="4630737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" name="Textfeld 244"/>
          <p:cNvSpPr txBox="1"/>
          <p:nvPr/>
        </p:nvSpPr>
        <p:spPr>
          <a:xfrm>
            <a:off x="3886200" y="3962400"/>
            <a:ext cx="9204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Aus Gl. (6)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43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Layout</a:t>
            </a:r>
            <a:endParaRPr lang="de-DE" altLang="de-DE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755650"/>
          </a:xfrm>
        </p:spPr>
        <p:txBody>
          <a:bodyPr/>
          <a:lstStyle/>
          <a:p>
            <a:pPr eaLnBrk="1" hangingPunct="1"/>
            <a:r>
              <a:rPr lang="de-DE" sz="1400" dirty="0" smtClean="0"/>
              <a:t>…</a:t>
            </a:r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  <p:grpSp>
        <p:nvGrpSpPr>
          <p:cNvPr id="21" name="Gruppieren 20"/>
          <p:cNvGrpSpPr/>
          <p:nvPr/>
        </p:nvGrpSpPr>
        <p:grpSpPr>
          <a:xfrm>
            <a:off x="2209800" y="4495800"/>
            <a:ext cx="1676400" cy="1828800"/>
            <a:chOff x="1143000" y="3048000"/>
            <a:chExt cx="1676400" cy="1828800"/>
          </a:xfrm>
        </p:grpSpPr>
        <p:grpSp>
          <p:nvGrpSpPr>
            <p:cNvPr id="124" name="Gruppieren 123"/>
            <p:cNvGrpSpPr/>
            <p:nvPr/>
          </p:nvGrpSpPr>
          <p:grpSpPr>
            <a:xfrm>
              <a:off x="1524000" y="4114800"/>
              <a:ext cx="533400" cy="762000"/>
              <a:chOff x="1600200" y="4419600"/>
              <a:chExt cx="533400" cy="762000"/>
            </a:xfrm>
          </p:grpSpPr>
          <p:sp>
            <p:nvSpPr>
              <p:cNvPr id="125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26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27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28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29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30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32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133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34" name="Gruppieren 133"/>
            <p:cNvGrpSpPr/>
            <p:nvPr/>
          </p:nvGrpSpPr>
          <p:grpSpPr>
            <a:xfrm>
              <a:off x="1524000" y="3048000"/>
              <a:ext cx="533400" cy="762000"/>
              <a:chOff x="1524000" y="3048000"/>
              <a:chExt cx="533400" cy="762000"/>
            </a:xfrm>
          </p:grpSpPr>
          <p:grpSp>
            <p:nvGrpSpPr>
              <p:cNvPr id="135" name="Gruppieren 134"/>
              <p:cNvGrpSpPr/>
              <p:nvPr/>
            </p:nvGrpSpPr>
            <p:grpSpPr>
              <a:xfrm flipV="1">
                <a:off x="1524000" y="3048000"/>
                <a:ext cx="533400" cy="762000"/>
                <a:chOff x="1600200" y="4419600"/>
                <a:chExt cx="533400" cy="762000"/>
              </a:xfrm>
            </p:grpSpPr>
            <p:sp>
              <p:nvSpPr>
                <p:cNvPr id="137" name="Line 18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057400" y="48768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38" name="Line 19"/>
                <p:cNvSpPr>
                  <a:spLocks noChangeShapeType="1"/>
                </p:cNvSpPr>
                <p:nvPr/>
              </p:nvSpPr>
              <p:spPr bwMode="auto">
                <a:xfrm rot="16200000">
                  <a:off x="1828800" y="4800600"/>
                  <a:ext cx="304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39" name="Line 20"/>
                <p:cNvSpPr>
                  <a:spLocks noChangeShapeType="1"/>
                </p:cNvSpPr>
                <p:nvPr/>
              </p:nvSpPr>
              <p:spPr bwMode="auto">
                <a:xfrm rot="16200000">
                  <a:off x="1828800" y="47244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40" name="Line 21"/>
                <p:cNvSpPr>
                  <a:spLocks noChangeShapeType="1"/>
                </p:cNvSpPr>
                <p:nvPr/>
              </p:nvSpPr>
              <p:spPr bwMode="auto">
                <a:xfrm rot="16200000">
                  <a:off x="1752600" y="4800600"/>
                  <a:ext cx="304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41" name="Line 22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057400" y="45720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42" name="Line 23"/>
                <p:cNvSpPr>
                  <a:spLocks noChangeShapeType="1"/>
                </p:cNvSpPr>
                <p:nvPr/>
              </p:nvSpPr>
              <p:spPr bwMode="auto">
                <a:xfrm rot="16200000">
                  <a:off x="2019300" y="4533900"/>
                  <a:ext cx="228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43" name="Line 24"/>
                <p:cNvSpPr>
                  <a:spLocks noChangeShapeType="1"/>
                </p:cNvSpPr>
                <p:nvPr/>
              </p:nvSpPr>
              <p:spPr bwMode="auto">
                <a:xfrm rot="16200000">
                  <a:off x="2019300" y="5067300"/>
                  <a:ext cx="228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cxnSp>
              <p:nvCxnSpPr>
                <p:cNvPr id="144" name="Gerade Verbindung 25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600200" y="4800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36" name="Ellipse 135"/>
              <p:cNvSpPr/>
              <p:nvPr/>
            </p:nvSpPr>
            <p:spPr bwMode="auto">
              <a:xfrm>
                <a:off x="1676400" y="3352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7" name="Gerade Verbindung 6"/>
            <p:cNvCxnSpPr>
              <a:endCxn id="130" idx="1"/>
            </p:cNvCxnSpPr>
            <p:nvPr/>
          </p:nvCxnSpPr>
          <p:spPr bwMode="auto">
            <a:xfrm>
              <a:off x="2057400" y="3810000"/>
              <a:ext cx="1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Gerade Verbindung 10"/>
            <p:cNvCxnSpPr/>
            <p:nvPr/>
          </p:nvCxnSpPr>
          <p:spPr bwMode="auto">
            <a:xfrm>
              <a:off x="1905000" y="4876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" name="Gerade Verbindung 144"/>
            <p:cNvCxnSpPr/>
            <p:nvPr/>
          </p:nvCxnSpPr>
          <p:spPr bwMode="auto">
            <a:xfrm>
              <a:off x="1905000" y="3048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Gerade Verbindung 12"/>
            <p:cNvCxnSpPr/>
            <p:nvPr/>
          </p:nvCxnSpPr>
          <p:spPr bwMode="auto">
            <a:xfrm>
              <a:off x="1524000" y="3429000"/>
              <a:ext cx="0" cy="1066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Gerade Verbindung 15"/>
            <p:cNvCxnSpPr/>
            <p:nvPr/>
          </p:nvCxnSpPr>
          <p:spPr bwMode="auto">
            <a:xfrm flipH="1">
              <a:off x="1143000" y="3962400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46" name="Gruppieren 145"/>
            <p:cNvGrpSpPr/>
            <p:nvPr/>
          </p:nvGrpSpPr>
          <p:grpSpPr>
            <a:xfrm rot="5400000">
              <a:off x="2171700" y="3314700"/>
              <a:ext cx="533400" cy="762000"/>
              <a:chOff x="1600200" y="4419600"/>
              <a:chExt cx="533400" cy="762000"/>
            </a:xfrm>
          </p:grpSpPr>
          <p:sp>
            <p:nvSpPr>
              <p:cNvPr id="147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48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49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50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51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52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53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154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0" name="Gerade Verbindung 19"/>
            <p:cNvCxnSpPr/>
            <p:nvPr/>
          </p:nvCxnSpPr>
          <p:spPr bwMode="auto">
            <a:xfrm flipV="1">
              <a:off x="2819400" y="3352800"/>
              <a:ext cx="0" cy="1143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5" name="Gruppieren 154"/>
          <p:cNvGrpSpPr/>
          <p:nvPr/>
        </p:nvGrpSpPr>
        <p:grpSpPr>
          <a:xfrm flipH="1">
            <a:off x="304800" y="4495800"/>
            <a:ext cx="1676400" cy="1828800"/>
            <a:chOff x="1143000" y="3048000"/>
            <a:chExt cx="1676400" cy="1828800"/>
          </a:xfrm>
        </p:grpSpPr>
        <p:grpSp>
          <p:nvGrpSpPr>
            <p:cNvPr id="156" name="Gruppieren 155"/>
            <p:cNvGrpSpPr/>
            <p:nvPr/>
          </p:nvGrpSpPr>
          <p:grpSpPr>
            <a:xfrm>
              <a:off x="1524000" y="4114800"/>
              <a:ext cx="533400" cy="762000"/>
              <a:chOff x="1600200" y="4419600"/>
              <a:chExt cx="533400" cy="762000"/>
            </a:xfrm>
          </p:grpSpPr>
          <p:sp>
            <p:nvSpPr>
              <p:cNvPr id="183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4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5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6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7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8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9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190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57" name="Gruppieren 156"/>
            <p:cNvGrpSpPr/>
            <p:nvPr/>
          </p:nvGrpSpPr>
          <p:grpSpPr>
            <a:xfrm>
              <a:off x="1524000" y="3048000"/>
              <a:ext cx="533400" cy="762000"/>
              <a:chOff x="1524000" y="3048000"/>
              <a:chExt cx="533400" cy="762000"/>
            </a:xfrm>
          </p:grpSpPr>
          <p:grpSp>
            <p:nvGrpSpPr>
              <p:cNvPr id="173" name="Gruppieren 172"/>
              <p:cNvGrpSpPr/>
              <p:nvPr/>
            </p:nvGrpSpPr>
            <p:grpSpPr>
              <a:xfrm flipV="1">
                <a:off x="1524000" y="3048000"/>
                <a:ext cx="533400" cy="762000"/>
                <a:chOff x="1600200" y="4419600"/>
                <a:chExt cx="533400" cy="762000"/>
              </a:xfrm>
            </p:grpSpPr>
            <p:sp>
              <p:nvSpPr>
                <p:cNvPr id="175" name="Line 18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057400" y="48768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76" name="Line 19"/>
                <p:cNvSpPr>
                  <a:spLocks noChangeShapeType="1"/>
                </p:cNvSpPr>
                <p:nvPr/>
              </p:nvSpPr>
              <p:spPr bwMode="auto">
                <a:xfrm rot="16200000">
                  <a:off x="1828800" y="4800600"/>
                  <a:ext cx="304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77" name="Line 20"/>
                <p:cNvSpPr>
                  <a:spLocks noChangeShapeType="1"/>
                </p:cNvSpPr>
                <p:nvPr/>
              </p:nvSpPr>
              <p:spPr bwMode="auto">
                <a:xfrm rot="16200000">
                  <a:off x="1828800" y="47244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78" name="Line 21"/>
                <p:cNvSpPr>
                  <a:spLocks noChangeShapeType="1"/>
                </p:cNvSpPr>
                <p:nvPr/>
              </p:nvSpPr>
              <p:spPr bwMode="auto">
                <a:xfrm rot="16200000">
                  <a:off x="1752600" y="4800600"/>
                  <a:ext cx="304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79" name="Line 22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057400" y="45720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80" name="Line 23"/>
                <p:cNvSpPr>
                  <a:spLocks noChangeShapeType="1"/>
                </p:cNvSpPr>
                <p:nvPr/>
              </p:nvSpPr>
              <p:spPr bwMode="auto">
                <a:xfrm rot="16200000">
                  <a:off x="2019300" y="4533900"/>
                  <a:ext cx="228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181" name="Line 24"/>
                <p:cNvSpPr>
                  <a:spLocks noChangeShapeType="1"/>
                </p:cNvSpPr>
                <p:nvPr/>
              </p:nvSpPr>
              <p:spPr bwMode="auto">
                <a:xfrm rot="16200000">
                  <a:off x="2019300" y="5067300"/>
                  <a:ext cx="228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de-DE"/>
                </a:p>
              </p:txBody>
            </p:sp>
            <p:cxnSp>
              <p:nvCxnSpPr>
                <p:cNvPr id="182" name="Gerade Verbindung 25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600200" y="4800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74" name="Ellipse 173"/>
              <p:cNvSpPr/>
              <p:nvPr/>
            </p:nvSpPr>
            <p:spPr bwMode="auto">
              <a:xfrm>
                <a:off x="1676400" y="3352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158" name="Gerade Verbindung 157"/>
            <p:cNvCxnSpPr>
              <a:endCxn id="188" idx="1"/>
            </p:cNvCxnSpPr>
            <p:nvPr/>
          </p:nvCxnSpPr>
          <p:spPr bwMode="auto">
            <a:xfrm>
              <a:off x="2057400" y="3810000"/>
              <a:ext cx="1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9" name="Gerade Verbindung 158"/>
            <p:cNvCxnSpPr/>
            <p:nvPr/>
          </p:nvCxnSpPr>
          <p:spPr bwMode="auto">
            <a:xfrm>
              <a:off x="1905000" y="48768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0" name="Gerade Verbindung 159"/>
            <p:cNvCxnSpPr/>
            <p:nvPr/>
          </p:nvCxnSpPr>
          <p:spPr bwMode="auto">
            <a:xfrm>
              <a:off x="1905000" y="30480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1" name="Gerade Verbindung 160"/>
            <p:cNvCxnSpPr/>
            <p:nvPr/>
          </p:nvCxnSpPr>
          <p:spPr bwMode="auto">
            <a:xfrm>
              <a:off x="1524000" y="3429000"/>
              <a:ext cx="0" cy="1066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2" name="Gerade Verbindung 161"/>
            <p:cNvCxnSpPr/>
            <p:nvPr/>
          </p:nvCxnSpPr>
          <p:spPr bwMode="auto">
            <a:xfrm flipH="1">
              <a:off x="1143000" y="3962400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63" name="Gruppieren 162"/>
            <p:cNvGrpSpPr/>
            <p:nvPr/>
          </p:nvGrpSpPr>
          <p:grpSpPr>
            <a:xfrm rot="5400000">
              <a:off x="2171700" y="3314700"/>
              <a:ext cx="533400" cy="762000"/>
              <a:chOff x="1600200" y="4419600"/>
              <a:chExt cx="533400" cy="762000"/>
            </a:xfrm>
          </p:grpSpPr>
          <p:sp>
            <p:nvSpPr>
              <p:cNvPr id="165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66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67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68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69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70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71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172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64" name="Gerade Verbindung 163"/>
            <p:cNvCxnSpPr/>
            <p:nvPr/>
          </p:nvCxnSpPr>
          <p:spPr bwMode="auto">
            <a:xfrm flipV="1">
              <a:off x="2819400" y="3352800"/>
              <a:ext cx="0" cy="1143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7" name="Gerade Verbindung 26"/>
          <p:cNvCxnSpPr/>
          <p:nvPr/>
        </p:nvCxnSpPr>
        <p:spPr bwMode="auto">
          <a:xfrm>
            <a:off x="1066800" y="5410200"/>
            <a:ext cx="304800" cy="228600"/>
          </a:xfrm>
          <a:prstGeom prst="line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28"/>
          <p:cNvCxnSpPr/>
          <p:nvPr/>
        </p:nvCxnSpPr>
        <p:spPr bwMode="auto">
          <a:xfrm>
            <a:off x="1371600" y="5638800"/>
            <a:ext cx="533400" cy="0"/>
          </a:xfrm>
          <a:prstGeom prst="line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Gerade Verbindung 201"/>
          <p:cNvCxnSpPr/>
          <p:nvPr/>
        </p:nvCxnSpPr>
        <p:spPr bwMode="auto">
          <a:xfrm flipV="1">
            <a:off x="1905000" y="5410200"/>
            <a:ext cx="304800" cy="228600"/>
          </a:xfrm>
          <a:prstGeom prst="line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Gerade Verbindung 202"/>
          <p:cNvCxnSpPr/>
          <p:nvPr/>
        </p:nvCxnSpPr>
        <p:spPr bwMode="auto">
          <a:xfrm flipV="1">
            <a:off x="1981200" y="5181600"/>
            <a:ext cx="3048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Gerade Verbindung 203"/>
          <p:cNvCxnSpPr/>
          <p:nvPr/>
        </p:nvCxnSpPr>
        <p:spPr bwMode="auto">
          <a:xfrm>
            <a:off x="2286000" y="51816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Gerade Verbindung 204"/>
          <p:cNvCxnSpPr/>
          <p:nvPr/>
        </p:nvCxnSpPr>
        <p:spPr bwMode="auto">
          <a:xfrm>
            <a:off x="2819400" y="5181600"/>
            <a:ext cx="3048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5" name="Gruppieren 24"/>
          <p:cNvGrpSpPr/>
          <p:nvPr/>
        </p:nvGrpSpPr>
        <p:grpSpPr>
          <a:xfrm>
            <a:off x="7315200" y="2667000"/>
            <a:ext cx="762000" cy="762000"/>
            <a:chOff x="6629400" y="3200400"/>
            <a:chExt cx="762000" cy="762000"/>
          </a:xfrm>
        </p:grpSpPr>
        <p:sp>
          <p:nvSpPr>
            <p:cNvPr id="22" name="Rechteck 21"/>
            <p:cNvSpPr/>
            <p:nvPr/>
          </p:nvSpPr>
          <p:spPr bwMode="auto">
            <a:xfrm>
              <a:off x="6629400" y="3429000"/>
              <a:ext cx="7620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" name="Rechteck 22"/>
            <p:cNvSpPr/>
            <p:nvPr/>
          </p:nvSpPr>
          <p:spPr bwMode="auto">
            <a:xfrm>
              <a:off x="6934200" y="3200400"/>
              <a:ext cx="1524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" name="Ellipse 23"/>
            <p:cNvSpPr/>
            <p:nvPr/>
          </p:nvSpPr>
          <p:spPr bwMode="auto">
            <a:xfrm>
              <a:off x="71628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1" name="Ellipse 190"/>
            <p:cNvSpPr/>
            <p:nvPr/>
          </p:nvSpPr>
          <p:spPr bwMode="auto">
            <a:xfrm>
              <a:off x="67056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92" name="Gruppieren 191"/>
          <p:cNvGrpSpPr/>
          <p:nvPr/>
        </p:nvGrpSpPr>
        <p:grpSpPr>
          <a:xfrm>
            <a:off x="6858000" y="2667000"/>
            <a:ext cx="762000" cy="762000"/>
            <a:chOff x="6629400" y="3200400"/>
            <a:chExt cx="762000" cy="762000"/>
          </a:xfrm>
        </p:grpSpPr>
        <p:sp>
          <p:nvSpPr>
            <p:cNvPr id="193" name="Rechteck 192"/>
            <p:cNvSpPr/>
            <p:nvPr/>
          </p:nvSpPr>
          <p:spPr bwMode="auto">
            <a:xfrm>
              <a:off x="6629400" y="3429000"/>
              <a:ext cx="7620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4" name="Rechteck 193"/>
            <p:cNvSpPr/>
            <p:nvPr/>
          </p:nvSpPr>
          <p:spPr bwMode="auto">
            <a:xfrm>
              <a:off x="6934200" y="3200400"/>
              <a:ext cx="1524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5" name="Ellipse 194"/>
            <p:cNvSpPr/>
            <p:nvPr/>
          </p:nvSpPr>
          <p:spPr bwMode="auto">
            <a:xfrm>
              <a:off x="71628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6" name="Ellipse 195"/>
            <p:cNvSpPr/>
            <p:nvPr/>
          </p:nvSpPr>
          <p:spPr bwMode="auto">
            <a:xfrm>
              <a:off x="67056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97" name="Gruppieren 196"/>
          <p:cNvGrpSpPr/>
          <p:nvPr/>
        </p:nvGrpSpPr>
        <p:grpSpPr>
          <a:xfrm>
            <a:off x="6858000" y="1371600"/>
            <a:ext cx="762000" cy="762000"/>
            <a:chOff x="6629400" y="3200400"/>
            <a:chExt cx="762000" cy="762000"/>
          </a:xfrm>
        </p:grpSpPr>
        <p:sp>
          <p:nvSpPr>
            <p:cNvPr id="198" name="Rechteck 197"/>
            <p:cNvSpPr/>
            <p:nvPr/>
          </p:nvSpPr>
          <p:spPr bwMode="auto">
            <a:xfrm>
              <a:off x="6629400" y="3429000"/>
              <a:ext cx="7620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9" name="Rechteck 198"/>
            <p:cNvSpPr/>
            <p:nvPr/>
          </p:nvSpPr>
          <p:spPr bwMode="auto">
            <a:xfrm>
              <a:off x="6934200" y="3200400"/>
              <a:ext cx="1524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00" name="Ellipse 199"/>
            <p:cNvSpPr/>
            <p:nvPr/>
          </p:nvSpPr>
          <p:spPr bwMode="auto">
            <a:xfrm>
              <a:off x="71628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01" name="Ellipse 200"/>
            <p:cNvSpPr/>
            <p:nvPr/>
          </p:nvSpPr>
          <p:spPr bwMode="auto">
            <a:xfrm>
              <a:off x="67056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33" name="Gerade Verbindung 32"/>
          <p:cNvCxnSpPr/>
          <p:nvPr/>
        </p:nvCxnSpPr>
        <p:spPr bwMode="auto">
          <a:xfrm>
            <a:off x="7467600" y="1752600"/>
            <a:ext cx="0" cy="1295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Gerade Verbindung 38"/>
          <p:cNvCxnSpPr/>
          <p:nvPr/>
        </p:nvCxnSpPr>
        <p:spPr bwMode="auto">
          <a:xfrm flipV="1">
            <a:off x="7924800" y="1600200"/>
            <a:ext cx="0" cy="2057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Ellipse 39"/>
          <p:cNvSpPr/>
          <p:nvPr/>
        </p:nvSpPr>
        <p:spPr bwMode="auto">
          <a:xfrm>
            <a:off x="7620000" y="2514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Rechteck 40"/>
          <p:cNvSpPr/>
          <p:nvPr/>
        </p:nvSpPr>
        <p:spPr bwMode="auto">
          <a:xfrm>
            <a:off x="7162800" y="2133600"/>
            <a:ext cx="152400" cy="533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7" name="Ellipse 206"/>
          <p:cNvSpPr/>
          <p:nvPr/>
        </p:nvSpPr>
        <p:spPr bwMode="auto">
          <a:xfrm>
            <a:off x="7162800" y="24384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8" name="Gerade Verbindung 207"/>
          <p:cNvCxnSpPr/>
          <p:nvPr/>
        </p:nvCxnSpPr>
        <p:spPr bwMode="auto">
          <a:xfrm>
            <a:off x="7010400" y="1295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Gerade Verbindung 43"/>
          <p:cNvCxnSpPr/>
          <p:nvPr/>
        </p:nvCxnSpPr>
        <p:spPr bwMode="auto">
          <a:xfrm>
            <a:off x="6400800" y="1295400"/>
            <a:ext cx="1524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" name="Gerade Verbindung 208"/>
          <p:cNvCxnSpPr/>
          <p:nvPr/>
        </p:nvCxnSpPr>
        <p:spPr bwMode="auto">
          <a:xfrm>
            <a:off x="7010400" y="3048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" name="Gerade Verbindung 209"/>
          <p:cNvCxnSpPr/>
          <p:nvPr/>
        </p:nvCxnSpPr>
        <p:spPr bwMode="auto">
          <a:xfrm>
            <a:off x="6324600" y="3505200"/>
            <a:ext cx="2590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Gruppieren 211"/>
          <p:cNvGrpSpPr/>
          <p:nvPr/>
        </p:nvGrpSpPr>
        <p:grpSpPr>
          <a:xfrm flipH="1">
            <a:off x="5334000" y="2667000"/>
            <a:ext cx="762000" cy="762000"/>
            <a:chOff x="6629400" y="3200400"/>
            <a:chExt cx="762000" cy="762000"/>
          </a:xfrm>
        </p:grpSpPr>
        <p:sp>
          <p:nvSpPr>
            <p:cNvPr id="234" name="Rechteck 233"/>
            <p:cNvSpPr/>
            <p:nvPr/>
          </p:nvSpPr>
          <p:spPr bwMode="auto">
            <a:xfrm>
              <a:off x="6629400" y="3429000"/>
              <a:ext cx="7620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5" name="Rechteck 234"/>
            <p:cNvSpPr/>
            <p:nvPr/>
          </p:nvSpPr>
          <p:spPr bwMode="auto">
            <a:xfrm>
              <a:off x="6934200" y="3200400"/>
              <a:ext cx="1524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6" name="Ellipse 235"/>
            <p:cNvSpPr/>
            <p:nvPr/>
          </p:nvSpPr>
          <p:spPr bwMode="auto">
            <a:xfrm>
              <a:off x="71628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7" name="Ellipse 236"/>
            <p:cNvSpPr/>
            <p:nvPr/>
          </p:nvSpPr>
          <p:spPr bwMode="auto">
            <a:xfrm>
              <a:off x="67056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213" name="Gruppieren 212"/>
          <p:cNvGrpSpPr/>
          <p:nvPr/>
        </p:nvGrpSpPr>
        <p:grpSpPr>
          <a:xfrm flipH="1">
            <a:off x="5791200" y="2667000"/>
            <a:ext cx="762000" cy="762000"/>
            <a:chOff x="6629400" y="3200400"/>
            <a:chExt cx="762000" cy="762000"/>
          </a:xfrm>
        </p:grpSpPr>
        <p:sp>
          <p:nvSpPr>
            <p:cNvPr id="230" name="Rechteck 229"/>
            <p:cNvSpPr/>
            <p:nvPr/>
          </p:nvSpPr>
          <p:spPr bwMode="auto">
            <a:xfrm>
              <a:off x="6629400" y="3429000"/>
              <a:ext cx="7620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1" name="Rechteck 230"/>
            <p:cNvSpPr/>
            <p:nvPr/>
          </p:nvSpPr>
          <p:spPr bwMode="auto">
            <a:xfrm>
              <a:off x="6934200" y="3200400"/>
              <a:ext cx="1524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2" name="Ellipse 231"/>
            <p:cNvSpPr/>
            <p:nvPr/>
          </p:nvSpPr>
          <p:spPr bwMode="auto">
            <a:xfrm>
              <a:off x="71628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3" name="Ellipse 232"/>
            <p:cNvSpPr/>
            <p:nvPr/>
          </p:nvSpPr>
          <p:spPr bwMode="auto">
            <a:xfrm>
              <a:off x="67056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214" name="Gruppieren 213"/>
          <p:cNvGrpSpPr/>
          <p:nvPr/>
        </p:nvGrpSpPr>
        <p:grpSpPr>
          <a:xfrm flipH="1">
            <a:off x="5791200" y="1371600"/>
            <a:ext cx="762000" cy="762000"/>
            <a:chOff x="6629400" y="3200400"/>
            <a:chExt cx="762000" cy="762000"/>
          </a:xfrm>
        </p:grpSpPr>
        <p:sp>
          <p:nvSpPr>
            <p:cNvPr id="226" name="Rechteck 225"/>
            <p:cNvSpPr/>
            <p:nvPr/>
          </p:nvSpPr>
          <p:spPr bwMode="auto">
            <a:xfrm>
              <a:off x="6629400" y="3429000"/>
              <a:ext cx="7620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27" name="Rechteck 226"/>
            <p:cNvSpPr/>
            <p:nvPr/>
          </p:nvSpPr>
          <p:spPr bwMode="auto">
            <a:xfrm>
              <a:off x="6934200" y="3200400"/>
              <a:ext cx="1524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28" name="Ellipse 227"/>
            <p:cNvSpPr/>
            <p:nvPr/>
          </p:nvSpPr>
          <p:spPr bwMode="auto">
            <a:xfrm>
              <a:off x="71628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29" name="Ellipse 228"/>
            <p:cNvSpPr/>
            <p:nvPr/>
          </p:nvSpPr>
          <p:spPr bwMode="auto">
            <a:xfrm>
              <a:off x="67056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215" name="Gerade Verbindung 214"/>
          <p:cNvCxnSpPr/>
          <p:nvPr/>
        </p:nvCxnSpPr>
        <p:spPr bwMode="auto">
          <a:xfrm flipH="1">
            <a:off x="5943600" y="1752600"/>
            <a:ext cx="0" cy="129540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7" name="Gerade Verbindung 216"/>
          <p:cNvCxnSpPr/>
          <p:nvPr/>
        </p:nvCxnSpPr>
        <p:spPr bwMode="auto">
          <a:xfrm flipH="1" flipV="1">
            <a:off x="5486400" y="1600200"/>
            <a:ext cx="0" cy="2057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8" name="Ellipse 217"/>
          <p:cNvSpPr/>
          <p:nvPr/>
        </p:nvSpPr>
        <p:spPr bwMode="auto">
          <a:xfrm flipH="1">
            <a:off x="5638800" y="2514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0" name="Rechteck 219"/>
          <p:cNvSpPr/>
          <p:nvPr/>
        </p:nvSpPr>
        <p:spPr bwMode="auto">
          <a:xfrm flipH="1">
            <a:off x="6096000" y="2133600"/>
            <a:ext cx="152400" cy="533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1" name="Ellipse 220"/>
          <p:cNvSpPr/>
          <p:nvPr/>
        </p:nvSpPr>
        <p:spPr bwMode="auto">
          <a:xfrm flipH="1">
            <a:off x="6096000" y="22098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22" name="Gerade Verbindung 221"/>
          <p:cNvCxnSpPr/>
          <p:nvPr/>
        </p:nvCxnSpPr>
        <p:spPr bwMode="auto">
          <a:xfrm flipH="1">
            <a:off x="6400800" y="1295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3" name="Gerade Verbindung 222"/>
          <p:cNvCxnSpPr/>
          <p:nvPr/>
        </p:nvCxnSpPr>
        <p:spPr bwMode="auto">
          <a:xfrm flipH="1">
            <a:off x="5410200" y="1295400"/>
            <a:ext cx="1524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4" name="Gerade Verbindung 223"/>
          <p:cNvCxnSpPr/>
          <p:nvPr/>
        </p:nvCxnSpPr>
        <p:spPr bwMode="auto">
          <a:xfrm flipH="1">
            <a:off x="6400800" y="3048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" name="Gerade Verbindung 224"/>
          <p:cNvCxnSpPr/>
          <p:nvPr/>
        </p:nvCxnSpPr>
        <p:spPr bwMode="auto">
          <a:xfrm flipH="1">
            <a:off x="4343400" y="3505200"/>
            <a:ext cx="2667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Gerade Verbindung 53"/>
          <p:cNvCxnSpPr/>
          <p:nvPr/>
        </p:nvCxnSpPr>
        <p:spPr bwMode="auto">
          <a:xfrm>
            <a:off x="5867400" y="2514600"/>
            <a:ext cx="1371600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8" name="Gerade Verbindung 237"/>
          <p:cNvCxnSpPr/>
          <p:nvPr/>
        </p:nvCxnSpPr>
        <p:spPr bwMode="auto">
          <a:xfrm>
            <a:off x="6096000" y="2286000"/>
            <a:ext cx="1371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extfeld 54"/>
          <p:cNvSpPr txBox="1"/>
          <p:nvPr/>
        </p:nvSpPr>
        <p:spPr>
          <a:xfrm>
            <a:off x="304800" y="5562600"/>
            <a:ext cx="415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InP</a:t>
            </a:r>
            <a:endParaRPr lang="de-DE" dirty="0"/>
          </a:p>
        </p:txBody>
      </p:sp>
      <p:sp>
        <p:nvSpPr>
          <p:cNvPr id="240" name="Textfeld 239"/>
          <p:cNvSpPr txBox="1"/>
          <p:nvPr/>
        </p:nvSpPr>
        <p:spPr>
          <a:xfrm>
            <a:off x="3882193" y="5562600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InN</a:t>
            </a:r>
            <a:endParaRPr lang="de-DE" dirty="0"/>
          </a:p>
        </p:txBody>
      </p:sp>
      <p:cxnSp>
        <p:nvCxnSpPr>
          <p:cNvPr id="239" name="Gerade Verbindung 238"/>
          <p:cNvCxnSpPr/>
          <p:nvPr/>
        </p:nvCxnSpPr>
        <p:spPr bwMode="auto">
          <a:xfrm flipH="1">
            <a:off x="152400" y="4267200"/>
            <a:ext cx="426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Gerade Verbindung 241"/>
          <p:cNvCxnSpPr/>
          <p:nvPr/>
        </p:nvCxnSpPr>
        <p:spPr bwMode="auto">
          <a:xfrm flipV="1">
            <a:off x="3505200" y="4267200"/>
            <a:ext cx="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" name="Gerade Verbindung 244"/>
          <p:cNvCxnSpPr/>
          <p:nvPr/>
        </p:nvCxnSpPr>
        <p:spPr bwMode="auto">
          <a:xfrm flipV="1">
            <a:off x="685800" y="4267200"/>
            <a:ext cx="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6" name="Textfeld 245"/>
          <p:cNvSpPr txBox="1"/>
          <p:nvPr/>
        </p:nvSpPr>
        <p:spPr>
          <a:xfrm>
            <a:off x="860418" y="3962400"/>
            <a:ext cx="379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Wr</a:t>
            </a:r>
            <a:endParaRPr lang="de-DE" dirty="0"/>
          </a:p>
        </p:txBody>
      </p:sp>
      <p:sp>
        <p:nvSpPr>
          <p:cNvPr id="247" name="Textfeld 246"/>
          <p:cNvSpPr txBox="1"/>
          <p:nvPr/>
        </p:nvSpPr>
        <p:spPr>
          <a:xfrm>
            <a:off x="5334000" y="1676400"/>
            <a:ext cx="415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InP</a:t>
            </a:r>
            <a:endParaRPr lang="de-DE" dirty="0"/>
          </a:p>
        </p:txBody>
      </p:sp>
      <p:sp>
        <p:nvSpPr>
          <p:cNvPr id="248" name="Textfeld 247"/>
          <p:cNvSpPr txBox="1"/>
          <p:nvPr/>
        </p:nvSpPr>
        <p:spPr>
          <a:xfrm>
            <a:off x="7768392" y="1676400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InN</a:t>
            </a:r>
            <a:endParaRPr lang="de-DE" dirty="0"/>
          </a:p>
        </p:txBody>
      </p:sp>
      <p:sp>
        <p:nvSpPr>
          <p:cNvPr id="249" name="Textfeld 248"/>
          <p:cNvSpPr txBox="1"/>
          <p:nvPr/>
        </p:nvSpPr>
        <p:spPr>
          <a:xfrm>
            <a:off x="5334000" y="2133600"/>
            <a:ext cx="379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Wr</a:t>
            </a:r>
            <a:endParaRPr lang="de-DE" dirty="0"/>
          </a:p>
        </p:txBody>
      </p:sp>
      <p:sp>
        <p:nvSpPr>
          <p:cNvPr id="250" name="Textfeld 249"/>
          <p:cNvSpPr txBox="1"/>
          <p:nvPr/>
        </p:nvSpPr>
        <p:spPr>
          <a:xfrm>
            <a:off x="7696200" y="2362200"/>
            <a:ext cx="379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Wr</a:t>
            </a:r>
            <a:endParaRPr lang="de-DE" dirty="0"/>
          </a:p>
        </p:txBody>
      </p:sp>
      <p:cxnSp>
        <p:nvCxnSpPr>
          <p:cNvPr id="244" name="Gerade Verbindung mit Pfeil 243"/>
          <p:cNvCxnSpPr/>
          <p:nvPr/>
        </p:nvCxnSpPr>
        <p:spPr bwMode="auto">
          <a:xfrm flipV="1">
            <a:off x="5715000" y="2362200"/>
            <a:ext cx="76200" cy="228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3" name="Gerade Verbindung mit Pfeil 252"/>
          <p:cNvCxnSpPr/>
          <p:nvPr/>
        </p:nvCxnSpPr>
        <p:spPr bwMode="auto">
          <a:xfrm flipV="1">
            <a:off x="7696200" y="2362200"/>
            <a:ext cx="76200" cy="228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2" name="Gerade Verbindung 251"/>
          <p:cNvCxnSpPr/>
          <p:nvPr/>
        </p:nvCxnSpPr>
        <p:spPr bwMode="auto">
          <a:xfrm>
            <a:off x="4648200" y="2362200"/>
            <a:ext cx="411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4" name="Rechteck 253"/>
          <p:cNvSpPr/>
          <p:nvPr/>
        </p:nvSpPr>
        <p:spPr bwMode="auto">
          <a:xfrm>
            <a:off x="5410200" y="1447800"/>
            <a:ext cx="2590800" cy="685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3" name="Rechteck 262"/>
          <p:cNvSpPr/>
          <p:nvPr/>
        </p:nvSpPr>
        <p:spPr bwMode="auto">
          <a:xfrm>
            <a:off x="6553200" y="16002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4" name="Ellipse 263"/>
          <p:cNvSpPr/>
          <p:nvPr/>
        </p:nvSpPr>
        <p:spPr bwMode="auto">
          <a:xfrm flipH="1">
            <a:off x="6629400" y="16764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66" name="Gerade Verbindung 265"/>
          <p:cNvCxnSpPr/>
          <p:nvPr/>
        </p:nvCxnSpPr>
        <p:spPr bwMode="auto">
          <a:xfrm>
            <a:off x="6705600" y="1295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1" name="Textfeld 270"/>
          <p:cNvSpPr txBox="1"/>
          <p:nvPr/>
        </p:nvSpPr>
        <p:spPr>
          <a:xfrm>
            <a:off x="925902" y="4267200"/>
            <a:ext cx="508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VDD</a:t>
            </a:r>
            <a:endParaRPr lang="de-DE" dirty="0"/>
          </a:p>
        </p:txBody>
      </p:sp>
      <p:sp>
        <p:nvSpPr>
          <p:cNvPr id="272" name="Textfeld 271"/>
          <p:cNvSpPr txBox="1"/>
          <p:nvPr/>
        </p:nvSpPr>
        <p:spPr>
          <a:xfrm>
            <a:off x="1210384" y="6172200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GND</a:t>
            </a:r>
            <a:endParaRPr lang="de-DE" dirty="0"/>
          </a:p>
        </p:txBody>
      </p:sp>
      <p:sp>
        <p:nvSpPr>
          <p:cNvPr id="273" name="Textfeld 272"/>
          <p:cNvSpPr txBox="1"/>
          <p:nvPr/>
        </p:nvSpPr>
        <p:spPr>
          <a:xfrm>
            <a:off x="5715000" y="1066800"/>
            <a:ext cx="508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VDD</a:t>
            </a:r>
            <a:endParaRPr lang="de-DE" dirty="0"/>
          </a:p>
        </p:txBody>
      </p:sp>
      <p:sp>
        <p:nvSpPr>
          <p:cNvPr id="274" name="Textfeld 273"/>
          <p:cNvSpPr txBox="1"/>
          <p:nvPr/>
        </p:nvSpPr>
        <p:spPr>
          <a:xfrm>
            <a:off x="5410200" y="3505200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GND</a:t>
            </a:r>
            <a:endParaRPr lang="de-DE" dirty="0"/>
          </a:p>
        </p:txBody>
      </p:sp>
      <p:cxnSp>
        <p:nvCxnSpPr>
          <p:cNvPr id="270" name="Gerade Verbindung 269"/>
          <p:cNvCxnSpPr/>
          <p:nvPr/>
        </p:nvCxnSpPr>
        <p:spPr bwMode="auto">
          <a:xfrm>
            <a:off x="838200" y="5410200"/>
            <a:ext cx="228600" cy="0"/>
          </a:xfrm>
          <a:prstGeom prst="line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" name="Rechteck 205"/>
          <p:cNvSpPr/>
          <p:nvPr/>
        </p:nvSpPr>
        <p:spPr bwMode="auto">
          <a:xfrm>
            <a:off x="6553200" y="28956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1" name="Ellipse 210"/>
          <p:cNvSpPr/>
          <p:nvPr/>
        </p:nvSpPr>
        <p:spPr bwMode="auto">
          <a:xfrm flipH="1">
            <a:off x="6629400" y="29718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19" name="Gerade Verbindung 218"/>
          <p:cNvCxnSpPr/>
          <p:nvPr/>
        </p:nvCxnSpPr>
        <p:spPr bwMode="auto">
          <a:xfrm>
            <a:off x="6705600" y="3048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1852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 err="1"/>
              <a:t>Matching</a:t>
            </a:r>
            <a:endParaRPr lang="de-DE" b="0" dirty="0"/>
          </a:p>
        </p:txBody>
      </p:sp>
      <p:grpSp>
        <p:nvGrpSpPr>
          <p:cNvPr id="18" name="Gruppieren 17"/>
          <p:cNvGrpSpPr/>
          <p:nvPr/>
        </p:nvGrpSpPr>
        <p:grpSpPr>
          <a:xfrm>
            <a:off x="2286000" y="3657600"/>
            <a:ext cx="685800" cy="762000"/>
            <a:chOff x="2286000" y="3657600"/>
            <a:chExt cx="685800" cy="762000"/>
          </a:xfrm>
        </p:grpSpPr>
        <p:grpSp>
          <p:nvGrpSpPr>
            <p:cNvPr id="83" name="Gruppieren 82"/>
            <p:cNvGrpSpPr/>
            <p:nvPr/>
          </p:nvGrpSpPr>
          <p:grpSpPr>
            <a:xfrm flipH="1">
              <a:off x="2438400" y="3657600"/>
              <a:ext cx="533400" cy="762000"/>
              <a:chOff x="1600200" y="4419600"/>
              <a:chExt cx="533400" cy="762000"/>
            </a:xfrm>
          </p:grpSpPr>
          <p:sp>
            <p:nvSpPr>
              <p:cNvPr id="181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2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3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4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5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6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7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188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86" name="Gerade Verbindung 85"/>
            <p:cNvCxnSpPr/>
            <p:nvPr/>
          </p:nvCxnSpPr>
          <p:spPr bwMode="auto">
            <a:xfrm flipH="1">
              <a:off x="2286000" y="4419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88" name="Gerade Verbindung 87"/>
          <p:cNvCxnSpPr/>
          <p:nvPr/>
        </p:nvCxnSpPr>
        <p:spPr bwMode="auto">
          <a:xfrm>
            <a:off x="2971800" y="3581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Gerade Verbindung 5"/>
          <p:cNvCxnSpPr/>
          <p:nvPr/>
        </p:nvCxnSpPr>
        <p:spPr bwMode="auto">
          <a:xfrm flipH="1">
            <a:off x="2438400" y="35814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8"/>
          <p:cNvCxnSpPr>
            <a:stCxn id="186" idx="1"/>
          </p:cNvCxnSpPr>
          <p:nvPr/>
        </p:nvCxnSpPr>
        <p:spPr bwMode="auto">
          <a:xfrm flipV="1">
            <a:off x="2438399" y="3124200"/>
            <a:ext cx="1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Ellipse 12"/>
          <p:cNvSpPr/>
          <p:nvPr/>
        </p:nvSpPr>
        <p:spPr bwMode="auto">
          <a:xfrm>
            <a:off x="2209800" y="2667000"/>
            <a:ext cx="457200" cy="457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5" name="Gerade Verbindung 14"/>
          <p:cNvCxnSpPr>
            <a:endCxn id="13" idx="0"/>
          </p:cNvCxnSpPr>
          <p:nvPr/>
        </p:nvCxnSpPr>
        <p:spPr bwMode="auto">
          <a:xfrm>
            <a:off x="2438400" y="2286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feld 16"/>
          <p:cNvSpPr txBox="1"/>
          <p:nvPr/>
        </p:nvSpPr>
        <p:spPr>
          <a:xfrm>
            <a:off x="2485689" y="3124200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Io</a:t>
            </a:r>
            <a:endParaRPr lang="de-DE" dirty="0"/>
          </a:p>
        </p:txBody>
      </p:sp>
      <p:cxnSp>
        <p:nvCxnSpPr>
          <p:cNvPr id="189" name="Gerade Verbindung 188"/>
          <p:cNvCxnSpPr/>
          <p:nvPr/>
        </p:nvCxnSpPr>
        <p:spPr bwMode="auto">
          <a:xfrm flipH="1">
            <a:off x="2286000" y="2286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0" name="Gruppieren 189"/>
          <p:cNvGrpSpPr/>
          <p:nvPr/>
        </p:nvGrpSpPr>
        <p:grpSpPr>
          <a:xfrm flipH="1">
            <a:off x="2971800" y="3657600"/>
            <a:ext cx="685800" cy="762000"/>
            <a:chOff x="2286000" y="3657600"/>
            <a:chExt cx="685800" cy="762000"/>
          </a:xfrm>
        </p:grpSpPr>
        <p:grpSp>
          <p:nvGrpSpPr>
            <p:cNvPr id="191" name="Gruppieren 190"/>
            <p:cNvGrpSpPr/>
            <p:nvPr/>
          </p:nvGrpSpPr>
          <p:grpSpPr>
            <a:xfrm flipH="1">
              <a:off x="2438400" y="3657600"/>
              <a:ext cx="533400" cy="762000"/>
              <a:chOff x="1600200" y="4419600"/>
              <a:chExt cx="533400" cy="762000"/>
            </a:xfrm>
          </p:grpSpPr>
          <p:sp>
            <p:nvSpPr>
              <p:cNvPr id="193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94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95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96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97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98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99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200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92" name="Gerade Verbindung 191"/>
            <p:cNvCxnSpPr/>
            <p:nvPr/>
          </p:nvCxnSpPr>
          <p:spPr bwMode="auto">
            <a:xfrm flipH="1">
              <a:off x="2286000" y="4419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1" name="Gruppieren 200"/>
          <p:cNvGrpSpPr/>
          <p:nvPr/>
        </p:nvGrpSpPr>
        <p:grpSpPr>
          <a:xfrm flipH="1">
            <a:off x="3886200" y="3657600"/>
            <a:ext cx="685800" cy="762000"/>
            <a:chOff x="2286000" y="3657600"/>
            <a:chExt cx="685800" cy="762000"/>
          </a:xfrm>
        </p:grpSpPr>
        <p:grpSp>
          <p:nvGrpSpPr>
            <p:cNvPr id="202" name="Gruppieren 201"/>
            <p:cNvGrpSpPr/>
            <p:nvPr/>
          </p:nvGrpSpPr>
          <p:grpSpPr>
            <a:xfrm flipH="1">
              <a:off x="2438400" y="3657600"/>
              <a:ext cx="533400" cy="762000"/>
              <a:chOff x="1600200" y="4419600"/>
              <a:chExt cx="533400" cy="762000"/>
            </a:xfrm>
          </p:grpSpPr>
          <p:sp>
            <p:nvSpPr>
              <p:cNvPr id="204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05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06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07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08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09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10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211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03" name="Gerade Verbindung 202"/>
            <p:cNvCxnSpPr/>
            <p:nvPr/>
          </p:nvCxnSpPr>
          <p:spPr bwMode="auto">
            <a:xfrm flipH="1">
              <a:off x="2286000" y="4419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2" name="Gruppieren 211"/>
          <p:cNvGrpSpPr/>
          <p:nvPr/>
        </p:nvGrpSpPr>
        <p:grpSpPr>
          <a:xfrm flipH="1">
            <a:off x="4800600" y="3657600"/>
            <a:ext cx="685800" cy="762000"/>
            <a:chOff x="2286000" y="3657600"/>
            <a:chExt cx="685800" cy="762000"/>
          </a:xfrm>
        </p:grpSpPr>
        <p:grpSp>
          <p:nvGrpSpPr>
            <p:cNvPr id="213" name="Gruppieren 212"/>
            <p:cNvGrpSpPr/>
            <p:nvPr/>
          </p:nvGrpSpPr>
          <p:grpSpPr>
            <a:xfrm flipH="1">
              <a:off x="2438400" y="3657600"/>
              <a:ext cx="533400" cy="762000"/>
              <a:chOff x="1600200" y="4419600"/>
              <a:chExt cx="533400" cy="762000"/>
            </a:xfrm>
          </p:grpSpPr>
          <p:sp>
            <p:nvSpPr>
              <p:cNvPr id="215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16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17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18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19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20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21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222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14" name="Gerade Verbindung 213"/>
            <p:cNvCxnSpPr/>
            <p:nvPr/>
          </p:nvCxnSpPr>
          <p:spPr bwMode="auto">
            <a:xfrm flipH="1">
              <a:off x="2286000" y="4419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3" name="Gruppieren 222"/>
          <p:cNvGrpSpPr/>
          <p:nvPr/>
        </p:nvGrpSpPr>
        <p:grpSpPr>
          <a:xfrm flipH="1">
            <a:off x="5715000" y="3657600"/>
            <a:ext cx="685800" cy="762000"/>
            <a:chOff x="2286000" y="3657600"/>
            <a:chExt cx="685800" cy="762000"/>
          </a:xfrm>
        </p:grpSpPr>
        <p:grpSp>
          <p:nvGrpSpPr>
            <p:cNvPr id="224" name="Gruppieren 223"/>
            <p:cNvGrpSpPr/>
            <p:nvPr/>
          </p:nvGrpSpPr>
          <p:grpSpPr>
            <a:xfrm flipH="1">
              <a:off x="2438400" y="3657600"/>
              <a:ext cx="533400" cy="762000"/>
              <a:chOff x="1600200" y="4419600"/>
              <a:chExt cx="533400" cy="762000"/>
            </a:xfrm>
          </p:grpSpPr>
          <p:sp>
            <p:nvSpPr>
              <p:cNvPr id="226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27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28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29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30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31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32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233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25" name="Gerade Verbindung 224"/>
            <p:cNvCxnSpPr/>
            <p:nvPr/>
          </p:nvCxnSpPr>
          <p:spPr bwMode="auto">
            <a:xfrm flipH="1">
              <a:off x="2286000" y="4419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1" name="Gerade Verbindung 20"/>
          <p:cNvCxnSpPr>
            <a:stCxn id="198" idx="1"/>
          </p:cNvCxnSpPr>
          <p:nvPr/>
        </p:nvCxnSpPr>
        <p:spPr bwMode="auto">
          <a:xfrm flipH="1" flipV="1">
            <a:off x="3505200" y="3352800"/>
            <a:ext cx="1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 flipH="1" flipV="1">
            <a:off x="3352800" y="3200400"/>
            <a:ext cx="1524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4" name="Gerade Verbindung 233"/>
          <p:cNvCxnSpPr/>
          <p:nvPr/>
        </p:nvCxnSpPr>
        <p:spPr bwMode="auto">
          <a:xfrm flipH="1" flipV="1">
            <a:off x="3505200" y="2895600"/>
            <a:ext cx="1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" name="Gerade Verbindung 234"/>
          <p:cNvCxnSpPr/>
          <p:nvPr/>
        </p:nvCxnSpPr>
        <p:spPr bwMode="auto">
          <a:xfrm flipH="1" flipV="1">
            <a:off x="4419600" y="3352800"/>
            <a:ext cx="1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6" name="Gerade Verbindung 235"/>
          <p:cNvCxnSpPr/>
          <p:nvPr/>
        </p:nvCxnSpPr>
        <p:spPr bwMode="auto">
          <a:xfrm flipH="1" flipV="1">
            <a:off x="4267200" y="3200400"/>
            <a:ext cx="1524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7" name="Gerade Verbindung 236"/>
          <p:cNvCxnSpPr/>
          <p:nvPr/>
        </p:nvCxnSpPr>
        <p:spPr bwMode="auto">
          <a:xfrm flipH="1" flipV="1">
            <a:off x="4419600" y="2895600"/>
            <a:ext cx="1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8" name="Gerade Verbindung 237"/>
          <p:cNvCxnSpPr/>
          <p:nvPr/>
        </p:nvCxnSpPr>
        <p:spPr bwMode="auto">
          <a:xfrm flipH="1" flipV="1">
            <a:off x="5334000" y="3352800"/>
            <a:ext cx="1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9" name="Gerade Verbindung 238"/>
          <p:cNvCxnSpPr/>
          <p:nvPr/>
        </p:nvCxnSpPr>
        <p:spPr bwMode="auto">
          <a:xfrm flipH="1" flipV="1">
            <a:off x="5181600" y="3200400"/>
            <a:ext cx="1524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" name="Gerade Verbindung 239"/>
          <p:cNvCxnSpPr/>
          <p:nvPr/>
        </p:nvCxnSpPr>
        <p:spPr bwMode="auto">
          <a:xfrm flipH="1" flipV="1">
            <a:off x="5334000" y="2895600"/>
            <a:ext cx="1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Gerade Verbindung 240"/>
          <p:cNvCxnSpPr/>
          <p:nvPr/>
        </p:nvCxnSpPr>
        <p:spPr bwMode="auto">
          <a:xfrm flipH="1" flipV="1">
            <a:off x="6248400" y="3352800"/>
            <a:ext cx="1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Gerade Verbindung 241"/>
          <p:cNvCxnSpPr/>
          <p:nvPr/>
        </p:nvCxnSpPr>
        <p:spPr bwMode="auto">
          <a:xfrm flipH="1" flipV="1">
            <a:off x="6096000" y="3200400"/>
            <a:ext cx="1524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Gerade Verbindung 242"/>
          <p:cNvCxnSpPr/>
          <p:nvPr/>
        </p:nvCxnSpPr>
        <p:spPr bwMode="auto">
          <a:xfrm flipH="1" flipV="1">
            <a:off x="6248400" y="2895600"/>
            <a:ext cx="1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24"/>
          <p:cNvCxnSpPr/>
          <p:nvPr/>
        </p:nvCxnSpPr>
        <p:spPr bwMode="auto">
          <a:xfrm>
            <a:off x="3505200" y="2895600"/>
            <a:ext cx="3733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Gerade Verbindung 243"/>
          <p:cNvCxnSpPr>
            <a:endCxn id="228" idx="0"/>
          </p:cNvCxnSpPr>
          <p:nvPr/>
        </p:nvCxnSpPr>
        <p:spPr bwMode="auto">
          <a:xfrm>
            <a:off x="3276600" y="4038600"/>
            <a:ext cx="2590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7" name="Objek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888223"/>
              </p:ext>
            </p:extLst>
          </p:nvPr>
        </p:nvGraphicFramePr>
        <p:xfrm>
          <a:off x="304800" y="838200"/>
          <a:ext cx="393541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68" name="Formel" r:id="rId3" imgW="2298600" imgH="444240" progId="Equation.3">
                  <p:embed/>
                </p:oleObj>
              </mc:Choice>
              <mc:Fallback>
                <p:oleObj name="Formel" r:id="rId3" imgW="22986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838200"/>
                        <a:ext cx="3935412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798344"/>
              </p:ext>
            </p:extLst>
          </p:nvPr>
        </p:nvGraphicFramePr>
        <p:xfrm>
          <a:off x="5735638" y="838200"/>
          <a:ext cx="2827337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69" name="Formel" r:id="rId5" imgW="1650960" imgH="393480" progId="Equation.3">
                  <p:embed/>
                </p:oleObj>
              </mc:Choice>
              <mc:Fallback>
                <p:oleObj name="Formel" r:id="rId5" imgW="1650960" imgH="393480" progId="Equation.3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638" y="838200"/>
                        <a:ext cx="2827337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DD45B8-53DB-4219-A026-0A728A62226B}" type="slidenum">
              <a:rPr lang="de-DE" altLang="de-DE" smtClean="0"/>
              <a:pPr>
                <a:defRPr/>
              </a:pPr>
              <a:t>70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4226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 err="1"/>
              <a:t>Matching</a:t>
            </a:r>
            <a:endParaRPr lang="de-DE" b="0" dirty="0"/>
          </a:p>
        </p:txBody>
      </p:sp>
      <p:grpSp>
        <p:nvGrpSpPr>
          <p:cNvPr id="18" name="Gruppieren 17"/>
          <p:cNvGrpSpPr/>
          <p:nvPr/>
        </p:nvGrpSpPr>
        <p:grpSpPr>
          <a:xfrm>
            <a:off x="2286000" y="3657600"/>
            <a:ext cx="685800" cy="762000"/>
            <a:chOff x="2286000" y="3657600"/>
            <a:chExt cx="685800" cy="762000"/>
          </a:xfrm>
        </p:grpSpPr>
        <p:grpSp>
          <p:nvGrpSpPr>
            <p:cNvPr id="83" name="Gruppieren 82"/>
            <p:cNvGrpSpPr/>
            <p:nvPr/>
          </p:nvGrpSpPr>
          <p:grpSpPr>
            <a:xfrm flipH="1">
              <a:off x="2438400" y="3657600"/>
              <a:ext cx="533400" cy="762000"/>
              <a:chOff x="1600200" y="4419600"/>
              <a:chExt cx="533400" cy="762000"/>
            </a:xfrm>
          </p:grpSpPr>
          <p:sp>
            <p:nvSpPr>
              <p:cNvPr id="181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2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3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4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5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6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7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188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86" name="Gerade Verbindung 85"/>
            <p:cNvCxnSpPr/>
            <p:nvPr/>
          </p:nvCxnSpPr>
          <p:spPr bwMode="auto">
            <a:xfrm flipH="1">
              <a:off x="2286000" y="4419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88" name="Gerade Verbindung 87"/>
          <p:cNvCxnSpPr/>
          <p:nvPr/>
        </p:nvCxnSpPr>
        <p:spPr bwMode="auto">
          <a:xfrm>
            <a:off x="2971800" y="3581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Gerade Verbindung 5"/>
          <p:cNvCxnSpPr/>
          <p:nvPr/>
        </p:nvCxnSpPr>
        <p:spPr bwMode="auto">
          <a:xfrm flipH="1">
            <a:off x="2438400" y="35814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8"/>
          <p:cNvCxnSpPr>
            <a:stCxn id="186" idx="1"/>
          </p:cNvCxnSpPr>
          <p:nvPr/>
        </p:nvCxnSpPr>
        <p:spPr bwMode="auto">
          <a:xfrm flipV="1">
            <a:off x="2438399" y="3124200"/>
            <a:ext cx="1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Ellipse 12"/>
          <p:cNvSpPr/>
          <p:nvPr/>
        </p:nvSpPr>
        <p:spPr bwMode="auto">
          <a:xfrm>
            <a:off x="2209800" y="2667000"/>
            <a:ext cx="457200" cy="457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5" name="Gerade Verbindung 14"/>
          <p:cNvCxnSpPr>
            <a:endCxn id="13" idx="0"/>
          </p:cNvCxnSpPr>
          <p:nvPr/>
        </p:nvCxnSpPr>
        <p:spPr bwMode="auto">
          <a:xfrm>
            <a:off x="2438400" y="2286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feld 16"/>
          <p:cNvSpPr txBox="1"/>
          <p:nvPr/>
        </p:nvSpPr>
        <p:spPr>
          <a:xfrm>
            <a:off x="2485689" y="3124200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Io</a:t>
            </a:r>
            <a:endParaRPr lang="de-DE" dirty="0"/>
          </a:p>
        </p:txBody>
      </p:sp>
      <p:cxnSp>
        <p:nvCxnSpPr>
          <p:cNvPr id="189" name="Gerade Verbindung 188"/>
          <p:cNvCxnSpPr/>
          <p:nvPr/>
        </p:nvCxnSpPr>
        <p:spPr bwMode="auto">
          <a:xfrm flipH="1">
            <a:off x="2286000" y="2286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0" name="Gruppieren 189"/>
          <p:cNvGrpSpPr/>
          <p:nvPr/>
        </p:nvGrpSpPr>
        <p:grpSpPr>
          <a:xfrm flipH="1">
            <a:off x="2971800" y="3657600"/>
            <a:ext cx="685800" cy="762000"/>
            <a:chOff x="2286000" y="3657600"/>
            <a:chExt cx="685800" cy="762000"/>
          </a:xfrm>
        </p:grpSpPr>
        <p:grpSp>
          <p:nvGrpSpPr>
            <p:cNvPr id="191" name="Gruppieren 190"/>
            <p:cNvGrpSpPr/>
            <p:nvPr/>
          </p:nvGrpSpPr>
          <p:grpSpPr>
            <a:xfrm flipH="1">
              <a:off x="2438400" y="3657600"/>
              <a:ext cx="533400" cy="762000"/>
              <a:chOff x="1600200" y="4419600"/>
              <a:chExt cx="533400" cy="762000"/>
            </a:xfrm>
          </p:grpSpPr>
          <p:sp>
            <p:nvSpPr>
              <p:cNvPr id="193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94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95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96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97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98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99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200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92" name="Gerade Verbindung 191"/>
            <p:cNvCxnSpPr/>
            <p:nvPr/>
          </p:nvCxnSpPr>
          <p:spPr bwMode="auto">
            <a:xfrm flipH="1">
              <a:off x="2286000" y="4419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1" name="Gruppieren 200"/>
          <p:cNvGrpSpPr/>
          <p:nvPr/>
        </p:nvGrpSpPr>
        <p:grpSpPr>
          <a:xfrm flipH="1">
            <a:off x="3886200" y="3657600"/>
            <a:ext cx="685800" cy="762000"/>
            <a:chOff x="2286000" y="3657600"/>
            <a:chExt cx="685800" cy="762000"/>
          </a:xfrm>
        </p:grpSpPr>
        <p:grpSp>
          <p:nvGrpSpPr>
            <p:cNvPr id="202" name="Gruppieren 201"/>
            <p:cNvGrpSpPr/>
            <p:nvPr/>
          </p:nvGrpSpPr>
          <p:grpSpPr>
            <a:xfrm flipH="1">
              <a:off x="2438400" y="3657600"/>
              <a:ext cx="533400" cy="762000"/>
              <a:chOff x="1600200" y="4419600"/>
              <a:chExt cx="533400" cy="762000"/>
            </a:xfrm>
          </p:grpSpPr>
          <p:sp>
            <p:nvSpPr>
              <p:cNvPr id="204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05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06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07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08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09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10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211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03" name="Gerade Verbindung 202"/>
            <p:cNvCxnSpPr/>
            <p:nvPr/>
          </p:nvCxnSpPr>
          <p:spPr bwMode="auto">
            <a:xfrm flipH="1">
              <a:off x="2286000" y="4419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2" name="Gruppieren 211"/>
          <p:cNvGrpSpPr/>
          <p:nvPr/>
        </p:nvGrpSpPr>
        <p:grpSpPr>
          <a:xfrm flipH="1">
            <a:off x="4800600" y="3657600"/>
            <a:ext cx="685800" cy="762000"/>
            <a:chOff x="2286000" y="3657600"/>
            <a:chExt cx="685800" cy="762000"/>
          </a:xfrm>
        </p:grpSpPr>
        <p:grpSp>
          <p:nvGrpSpPr>
            <p:cNvPr id="213" name="Gruppieren 212"/>
            <p:cNvGrpSpPr/>
            <p:nvPr/>
          </p:nvGrpSpPr>
          <p:grpSpPr>
            <a:xfrm flipH="1">
              <a:off x="2438400" y="3657600"/>
              <a:ext cx="533400" cy="762000"/>
              <a:chOff x="1600200" y="4419600"/>
              <a:chExt cx="533400" cy="762000"/>
            </a:xfrm>
          </p:grpSpPr>
          <p:sp>
            <p:nvSpPr>
              <p:cNvPr id="215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16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17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18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19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20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21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222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14" name="Gerade Verbindung 213"/>
            <p:cNvCxnSpPr/>
            <p:nvPr/>
          </p:nvCxnSpPr>
          <p:spPr bwMode="auto">
            <a:xfrm flipH="1">
              <a:off x="2286000" y="4419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3" name="Gruppieren 222"/>
          <p:cNvGrpSpPr/>
          <p:nvPr/>
        </p:nvGrpSpPr>
        <p:grpSpPr>
          <a:xfrm flipH="1">
            <a:off x="5715000" y="3657600"/>
            <a:ext cx="685800" cy="762000"/>
            <a:chOff x="2286000" y="3657600"/>
            <a:chExt cx="685800" cy="762000"/>
          </a:xfrm>
        </p:grpSpPr>
        <p:grpSp>
          <p:nvGrpSpPr>
            <p:cNvPr id="224" name="Gruppieren 223"/>
            <p:cNvGrpSpPr/>
            <p:nvPr/>
          </p:nvGrpSpPr>
          <p:grpSpPr>
            <a:xfrm flipH="1">
              <a:off x="2438400" y="3657600"/>
              <a:ext cx="533400" cy="762000"/>
              <a:chOff x="1600200" y="4419600"/>
              <a:chExt cx="533400" cy="762000"/>
            </a:xfrm>
          </p:grpSpPr>
          <p:sp>
            <p:nvSpPr>
              <p:cNvPr id="226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27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28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29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30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31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32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233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25" name="Gerade Verbindung 224"/>
            <p:cNvCxnSpPr/>
            <p:nvPr/>
          </p:nvCxnSpPr>
          <p:spPr bwMode="auto">
            <a:xfrm flipH="1">
              <a:off x="2286000" y="4419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1" name="Gerade Verbindung 20"/>
          <p:cNvCxnSpPr>
            <a:stCxn id="198" idx="1"/>
          </p:cNvCxnSpPr>
          <p:nvPr/>
        </p:nvCxnSpPr>
        <p:spPr bwMode="auto">
          <a:xfrm flipH="1" flipV="1">
            <a:off x="3505200" y="3352800"/>
            <a:ext cx="1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 flipH="1" flipV="1">
            <a:off x="3352800" y="3200400"/>
            <a:ext cx="1524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4" name="Gerade Verbindung 233"/>
          <p:cNvCxnSpPr/>
          <p:nvPr/>
        </p:nvCxnSpPr>
        <p:spPr bwMode="auto">
          <a:xfrm flipH="1" flipV="1">
            <a:off x="3505200" y="2895600"/>
            <a:ext cx="1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" name="Gerade Verbindung 234"/>
          <p:cNvCxnSpPr/>
          <p:nvPr/>
        </p:nvCxnSpPr>
        <p:spPr bwMode="auto">
          <a:xfrm flipH="1" flipV="1">
            <a:off x="4419600" y="3352800"/>
            <a:ext cx="1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6" name="Gerade Verbindung 235"/>
          <p:cNvCxnSpPr/>
          <p:nvPr/>
        </p:nvCxnSpPr>
        <p:spPr bwMode="auto">
          <a:xfrm flipH="1" flipV="1">
            <a:off x="4267200" y="3200400"/>
            <a:ext cx="1524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7" name="Gerade Verbindung 236"/>
          <p:cNvCxnSpPr/>
          <p:nvPr/>
        </p:nvCxnSpPr>
        <p:spPr bwMode="auto">
          <a:xfrm flipH="1" flipV="1">
            <a:off x="4419600" y="2895600"/>
            <a:ext cx="1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8" name="Gerade Verbindung 237"/>
          <p:cNvCxnSpPr/>
          <p:nvPr/>
        </p:nvCxnSpPr>
        <p:spPr bwMode="auto">
          <a:xfrm flipH="1" flipV="1">
            <a:off x="5334000" y="3352800"/>
            <a:ext cx="1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9" name="Gerade Verbindung 238"/>
          <p:cNvCxnSpPr/>
          <p:nvPr/>
        </p:nvCxnSpPr>
        <p:spPr bwMode="auto">
          <a:xfrm flipH="1" flipV="1">
            <a:off x="5181600" y="3200400"/>
            <a:ext cx="1524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" name="Gerade Verbindung 239"/>
          <p:cNvCxnSpPr/>
          <p:nvPr/>
        </p:nvCxnSpPr>
        <p:spPr bwMode="auto">
          <a:xfrm flipH="1" flipV="1">
            <a:off x="5334000" y="2895600"/>
            <a:ext cx="1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Gerade Verbindung 240"/>
          <p:cNvCxnSpPr/>
          <p:nvPr/>
        </p:nvCxnSpPr>
        <p:spPr bwMode="auto">
          <a:xfrm flipH="1" flipV="1">
            <a:off x="6248400" y="3352800"/>
            <a:ext cx="1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Gerade Verbindung 241"/>
          <p:cNvCxnSpPr/>
          <p:nvPr/>
        </p:nvCxnSpPr>
        <p:spPr bwMode="auto">
          <a:xfrm flipH="1" flipV="1">
            <a:off x="6096000" y="3200400"/>
            <a:ext cx="1524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Gerade Verbindung 242"/>
          <p:cNvCxnSpPr/>
          <p:nvPr/>
        </p:nvCxnSpPr>
        <p:spPr bwMode="auto">
          <a:xfrm flipH="1" flipV="1">
            <a:off x="6248400" y="2895600"/>
            <a:ext cx="1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24"/>
          <p:cNvCxnSpPr/>
          <p:nvPr/>
        </p:nvCxnSpPr>
        <p:spPr bwMode="auto">
          <a:xfrm>
            <a:off x="3505200" y="2895600"/>
            <a:ext cx="3733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Gerade Verbindung 243"/>
          <p:cNvCxnSpPr>
            <a:endCxn id="228" idx="0"/>
          </p:cNvCxnSpPr>
          <p:nvPr/>
        </p:nvCxnSpPr>
        <p:spPr bwMode="auto">
          <a:xfrm>
            <a:off x="3276600" y="4038600"/>
            <a:ext cx="2590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5" name="Gruppieren 244"/>
          <p:cNvGrpSpPr/>
          <p:nvPr/>
        </p:nvGrpSpPr>
        <p:grpSpPr>
          <a:xfrm rot="16200000">
            <a:off x="2057400" y="5105400"/>
            <a:ext cx="762000" cy="762000"/>
            <a:chOff x="6629400" y="3200400"/>
            <a:chExt cx="762000" cy="762000"/>
          </a:xfrm>
        </p:grpSpPr>
        <p:sp>
          <p:nvSpPr>
            <p:cNvPr id="246" name="Rechteck 245"/>
            <p:cNvSpPr/>
            <p:nvPr/>
          </p:nvSpPr>
          <p:spPr bwMode="auto">
            <a:xfrm>
              <a:off x="6629400" y="3429000"/>
              <a:ext cx="7620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7" name="Rechteck 246"/>
            <p:cNvSpPr/>
            <p:nvPr/>
          </p:nvSpPr>
          <p:spPr bwMode="auto">
            <a:xfrm>
              <a:off x="6934200" y="3200400"/>
              <a:ext cx="1524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8" name="Ellipse 247"/>
            <p:cNvSpPr/>
            <p:nvPr/>
          </p:nvSpPr>
          <p:spPr bwMode="auto">
            <a:xfrm>
              <a:off x="71628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9" name="Ellipse 248"/>
            <p:cNvSpPr/>
            <p:nvPr/>
          </p:nvSpPr>
          <p:spPr bwMode="auto">
            <a:xfrm>
              <a:off x="67056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aphicFrame>
        <p:nvGraphicFramePr>
          <p:cNvPr id="27" name="Objek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187881"/>
              </p:ext>
            </p:extLst>
          </p:nvPr>
        </p:nvGraphicFramePr>
        <p:xfrm>
          <a:off x="304800" y="838200"/>
          <a:ext cx="393541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43" name="Formel" r:id="rId3" imgW="2298600" imgH="444240" progId="Equation.3">
                  <p:embed/>
                </p:oleObj>
              </mc:Choice>
              <mc:Fallback>
                <p:oleObj name="Formel" r:id="rId3" imgW="2298600" imgH="444240" progId="Equation.3">
                  <p:embed/>
                  <p:pic>
                    <p:nvPicPr>
                      <p:cNvPr id="0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838200"/>
                        <a:ext cx="3935412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" name="Objekt 2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617964"/>
              </p:ext>
            </p:extLst>
          </p:nvPr>
        </p:nvGraphicFramePr>
        <p:xfrm>
          <a:off x="1633538" y="5105399"/>
          <a:ext cx="489347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44" name="Formel" r:id="rId5" imgW="380880" imgH="228600" progId="Equation.3">
                  <p:embed/>
                </p:oleObj>
              </mc:Choice>
              <mc:Fallback>
                <p:oleObj name="Formel" r:id="rId5" imgW="380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5105399"/>
                        <a:ext cx="489347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2" name="Rechteck 251"/>
          <p:cNvSpPr/>
          <p:nvPr/>
        </p:nvSpPr>
        <p:spPr bwMode="auto">
          <a:xfrm rot="16200000">
            <a:off x="4229100" y="4686300"/>
            <a:ext cx="990600" cy="1371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3" name="Rechteck 252"/>
          <p:cNvSpPr/>
          <p:nvPr/>
        </p:nvSpPr>
        <p:spPr bwMode="auto">
          <a:xfrm rot="16200000">
            <a:off x="4572000" y="4419600"/>
            <a:ext cx="381000" cy="1905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4" name="Ellipse 253"/>
          <p:cNvSpPr/>
          <p:nvPr/>
        </p:nvSpPr>
        <p:spPr bwMode="auto">
          <a:xfrm rot="16200000">
            <a:off x="4114800" y="4953001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5" name="Ellipse 254"/>
          <p:cNvSpPr/>
          <p:nvPr/>
        </p:nvSpPr>
        <p:spPr bwMode="auto">
          <a:xfrm rot="16200000">
            <a:off x="4114800" y="56388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5702177" y="5257800"/>
            <a:ext cx="63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L=NL0</a:t>
            </a:r>
            <a:endParaRPr lang="de-DE" dirty="0"/>
          </a:p>
        </p:txBody>
      </p:sp>
      <p:sp>
        <p:nvSpPr>
          <p:cNvPr id="256" name="Textfeld 255"/>
          <p:cNvSpPr txBox="1"/>
          <p:nvPr/>
        </p:nvSpPr>
        <p:spPr>
          <a:xfrm>
            <a:off x="4498263" y="4876800"/>
            <a:ext cx="761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W=NW0</a:t>
            </a:r>
            <a:endParaRPr lang="de-DE" dirty="0"/>
          </a:p>
        </p:txBody>
      </p:sp>
      <p:sp>
        <p:nvSpPr>
          <p:cNvPr id="257" name="Textfeld 256"/>
          <p:cNvSpPr txBox="1"/>
          <p:nvPr/>
        </p:nvSpPr>
        <p:spPr>
          <a:xfrm>
            <a:off x="2561946" y="5105400"/>
            <a:ext cx="671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L0, W0</a:t>
            </a:r>
            <a:endParaRPr lang="de-DE" dirty="0"/>
          </a:p>
        </p:txBody>
      </p:sp>
      <p:graphicFrame>
        <p:nvGraphicFramePr>
          <p:cNvPr id="258" name="Objekt 2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549864"/>
              </p:ext>
            </p:extLst>
          </p:nvPr>
        </p:nvGraphicFramePr>
        <p:xfrm>
          <a:off x="6477000" y="4887913"/>
          <a:ext cx="1179513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45" name="Formel" r:id="rId7" imgW="850680" imgH="393480" progId="Equation.3">
                  <p:embed/>
                </p:oleObj>
              </mc:Choice>
              <mc:Fallback>
                <p:oleObj name="Formel" r:id="rId7" imgW="850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887913"/>
                        <a:ext cx="1179513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Gerade Verbindung mit Pfeil 29"/>
          <p:cNvCxnSpPr/>
          <p:nvPr/>
        </p:nvCxnSpPr>
        <p:spPr bwMode="auto">
          <a:xfrm>
            <a:off x="3048000" y="5562600"/>
            <a:ext cx="5334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1" name="Objek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798344"/>
              </p:ext>
            </p:extLst>
          </p:nvPr>
        </p:nvGraphicFramePr>
        <p:xfrm>
          <a:off x="5735638" y="838200"/>
          <a:ext cx="2827337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46" name="Formel" r:id="rId9" imgW="1650960" imgH="393480" progId="Equation.3">
                  <p:embed/>
                </p:oleObj>
              </mc:Choice>
              <mc:Fallback>
                <p:oleObj name="Formel" r:id="rId9" imgW="1650960" imgH="393480" progId="Equation.3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638" y="838200"/>
                        <a:ext cx="2827337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9" name="Abgerundetes Rechteck 258"/>
          <p:cNvSpPr/>
          <p:nvPr/>
        </p:nvSpPr>
        <p:spPr bwMode="auto">
          <a:xfrm>
            <a:off x="6400800" y="4800600"/>
            <a:ext cx="1371600" cy="6858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DD45B8-53DB-4219-A026-0A728A62226B}" type="slidenum">
              <a:rPr lang="de-DE" altLang="de-DE" smtClean="0"/>
              <a:pPr>
                <a:defRPr/>
              </a:pPr>
              <a:t>71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4269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 err="1" smtClean="0"/>
              <a:t>Matching</a:t>
            </a:r>
            <a:endParaRPr lang="de-DE" b="0" dirty="0"/>
          </a:p>
        </p:txBody>
      </p:sp>
      <p:grpSp>
        <p:nvGrpSpPr>
          <p:cNvPr id="18" name="Gruppieren 17"/>
          <p:cNvGrpSpPr/>
          <p:nvPr/>
        </p:nvGrpSpPr>
        <p:grpSpPr>
          <a:xfrm>
            <a:off x="2286000" y="3657600"/>
            <a:ext cx="685800" cy="762000"/>
            <a:chOff x="2286000" y="3657600"/>
            <a:chExt cx="685800" cy="762000"/>
          </a:xfrm>
        </p:grpSpPr>
        <p:grpSp>
          <p:nvGrpSpPr>
            <p:cNvPr id="83" name="Gruppieren 82"/>
            <p:cNvGrpSpPr/>
            <p:nvPr/>
          </p:nvGrpSpPr>
          <p:grpSpPr>
            <a:xfrm flipH="1">
              <a:off x="2438400" y="3657600"/>
              <a:ext cx="533400" cy="762000"/>
              <a:chOff x="1600200" y="4419600"/>
              <a:chExt cx="533400" cy="762000"/>
            </a:xfrm>
          </p:grpSpPr>
          <p:sp>
            <p:nvSpPr>
              <p:cNvPr id="181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2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3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4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5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6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7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188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86" name="Gerade Verbindung 85"/>
            <p:cNvCxnSpPr/>
            <p:nvPr/>
          </p:nvCxnSpPr>
          <p:spPr bwMode="auto">
            <a:xfrm flipH="1">
              <a:off x="2286000" y="4419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88" name="Gerade Verbindung 87"/>
          <p:cNvCxnSpPr/>
          <p:nvPr/>
        </p:nvCxnSpPr>
        <p:spPr bwMode="auto">
          <a:xfrm>
            <a:off x="2971800" y="3581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Gerade Verbindung 5"/>
          <p:cNvCxnSpPr/>
          <p:nvPr/>
        </p:nvCxnSpPr>
        <p:spPr bwMode="auto">
          <a:xfrm flipH="1">
            <a:off x="2438400" y="35814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8"/>
          <p:cNvCxnSpPr>
            <a:stCxn id="186" idx="1"/>
          </p:cNvCxnSpPr>
          <p:nvPr/>
        </p:nvCxnSpPr>
        <p:spPr bwMode="auto">
          <a:xfrm flipV="1">
            <a:off x="2438399" y="3124200"/>
            <a:ext cx="1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Ellipse 12"/>
          <p:cNvSpPr/>
          <p:nvPr/>
        </p:nvSpPr>
        <p:spPr bwMode="auto">
          <a:xfrm>
            <a:off x="2209800" y="2667000"/>
            <a:ext cx="457200" cy="457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5" name="Gerade Verbindung 14"/>
          <p:cNvCxnSpPr>
            <a:endCxn id="13" idx="0"/>
          </p:cNvCxnSpPr>
          <p:nvPr/>
        </p:nvCxnSpPr>
        <p:spPr bwMode="auto">
          <a:xfrm>
            <a:off x="2438400" y="2286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feld 16"/>
          <p:cNvSpPr txBox="1"/>
          <p:nvPr/>
        </p:nvSpPr>
        <p:spPr>
          <a:xfrm>
            <a:off x="2485689" y="3124200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Io</a:t>
            </a:r>
            <a:endParaRPr lang="de-DE" dirty="0"/>
          </a:p>
        </p:txBody>
      </p:sp>
      <p:cxnSp>
        <p:nvCxnSpPr>
          <p:cNvPr id="189" name="Gerade Verbindung 188"/>
          <p:cNvCxnSpPr/>
          <p:nvPr/>
        </p:nvCxnSpPr>
        <p:spPr bwMode="auto">
          <a:xfrm flipH="1">
            <a:off x="2286000" y="2286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0" name="Gruppieren 189"/>
          <p:cNvGrpSpPr/>
          <p:nvPr/>
        </p:nvGrpSpPr>
        <p:grpSpPr>
          <a:xfrm flipH="1">
            <a:off x="2971800" y="3657600"/>
            <a:ext cx="685800" cy="762000"/>
            <a:chOff x="2286000" y="3657600"/>
            <a:chExt cx="685800" cy="762000"/>
          </a:xfrm>
        </p:grpSpPr>
        <p:grpSp>
          <p:nvGrpSpPr>
            <p:cNvPr id="191" name="Gruppieren 190"/>
            <p:cNvGrpSpPr/>
            <p:nvPr/>
          </p:nvGrpSpPr>
          <p:grpSpPr>
            <a:xfrm flipH="1">
              <a:off x="2438400" y="3657600"/>
              <a:ext cx="533400" cy="762000"/>
              <a:chOff x="1600200" y="4419600"/>
              <a:chExt cx="533400" cy="762000"/>
            </a:xfrm>
          </p:grpSpPr>
          <p:sp>
            <p:nvSpPr>
              <p:cNvPr id="193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94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95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96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97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98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99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200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92" name="Gerade Verbindung 191"/>
            <p:cNvCxnSpPr/>
            <p:nvPr/>
          </p:nvCxnSpPr>
          <p:spPr bwMode="auto">
            <a:xfrm flipH="1">
              <a:off x="2286000" y="4419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1" name="Gruppieren 200"/>
          <p:cNvGrpSpPr/>
          <p:nvPr/>
        </p:nvGrpSpPr>
        <p:grpSpPr>
          <a:xfrm flipH="1">
            <a:off x="3886200" y="3657600"/>
            <a:ext cx="685800" cy="762000"/>
            <a:chOff x="2286000" y="3657600"/>
            <a:chExt cx="685800" cy="762000"/>
          </a:xfrm>
        </p:grpSpPr>
        <p:grpSp>
          <p:nvGrpSpPr>
            <p:cNvPr id="202" name="Gruppieren 201"/>
            <p:cNvGrpSpPr/>
            <p:nvPr/>
          </p:nvGrpSpPr>
          <p:grpSpPr>
            <a:xfrm flipH="1">
              <a:off x="2438400" y="3657600"/>
              <a:ext cx="533400" cy="762000"/>
              <a:chOff x="1600200" y="4419600"/>
              <a:chExt cx="533400" cy="762000"/>
            </a:xfrm>
          </p:grpSpPr>
          <p:sp>
            <p:nvSpPr>
              <p:cNvPr id="204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05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06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07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08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09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10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211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03" name="Gerade Verbindung 202"/>
            <p:cNvCxnSpPr/>
            <p:nvPr/>
          </p:nvCxnSpPr>
          <p:spPr bwMode="auto">
            <a:xfrm flipH="1">
              <a:off x="2286000" y="4419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2" name="Gruppieren 211"/>
          <p:cNvGrpSpPr/>
          <p:nvPr/>
        </p:nvGrpSpPr>
        <p:grpSpPr>
          <a:xfrm flipH="1">
            <a:off x="4800600" y="3657600"/>
            <a:ext cx="685800" cy="762000"/>
            <a:chOff x="2286000" y="3657600"/>
            <a:chExt cx="685800" cy="762000"/>
          </a:xfrm>
        </p:grpSpPr>
        <p:grpSp>
          <p:nvGrpSpPr>
            <p:cNvPr id="213" name="Gruppieren 212"/>
            <p:cNvGrpSpPr/>
            <p:nvPr/>
          </p:nvGrpSpPr>
          <p:grpSpPr>
            <a:xfrm flipH="1">
              <a:off x="2438400" y="3657600"/>
              <a:ext cx="533400" cy="762000"/>
              <a:chOff x="1600200" y="4419600"/>
              <a:chExt cx="533400" cy="762000"/>
            </a:xfrm>
          </p:grpSpPr>
          <p:sp>
            <p:nvSpPr>
              <p:cNvPr id="215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16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17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18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19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20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21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222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14" name="Gerade Verbindung 213"/>
            <p:cNvCxnSpPr/>
            <p:nvPr/>
          </p:nvCxnSpPr>
          <p:spPr bwMode="auto">
            <a:xfrm flipH="1">
              <a:off x="2286000" y="4419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3" name="Gruppieren 222"/>
          <p:cNvGrpSpPr/>
          <p:nvPr/>
        </p:nvGrpSpPr>
        <p:grpSpPr>
          <a:xfrm flipH="1">
            <a:off x="5715000" y="3657600"/>
            <a:ext cx="685800" cy="762000"/>
            <a:chOff x="2286000" y="3657600"/>
            <a:chExt cx="685800" cy="762000"/>
          </a:xfrm>
        </p:grpSpPr>
        <p:grpSp>
          <p:nvGrpSpPr>
            <p:cNvPr id="224" name="Gruppieren 223"/>
            <p:cNvGrpSpPr/>
            <p:nvPr/>
          </p:nvGrpSpPr>
          <p:grpSpPr>
            <a:xfrm flipH="1">
              <a:off x="2438400" y="3657600"/>
              <a:ext cx="533400" cy="762000"/>
              <a:chOff x="1600200" y="4419600"/>
              <a:chExt cx="533400" cy="762000"/>
            </a:xfrm>
          </p:grpSpPr>
          <p:sp>
            <p:nvSpPr>
              <p:cNvPr id="226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27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28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29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30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31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32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233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25" name="Gerade Verbindung 224"/>
            <p:cNvCxnSpPr/>
            <p:nvPr/>
          </p:nvCxnSpPr>
          <p:spPr bwMode="auto">
            <a:xfrm flipH="1">
              <a:off x="2286000" y="4419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1" name="Gerade Verbindung 20"/>
          <p:cNvCxnSpPr>
            <a:stCxn id="198" idx="1"/>
          </p:cNvCxnSpPr>
          <p:nvPr/>
        </p:nvCxnSpPr>
        <p:spPr bwMode="auto">
          <a:xfrm flipH="1" flipV="1">
            <a:off x="3505200" y="3352800"/>
            <a:ext cx="1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 flipH="1" flipV="1">
            <a:off x="3352800" y="3200400"/>
            <a:ext cx="1524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4" name="Gerade Verbindung 233"/>
          <p:cNvCxnSpPr/>
          <p:nvPr/>
        </p:nvCxnSpPr>
        <p:spPr bwMode="auto">
          <a:xfrm flipH="1" flipV="1">
            <a:off x="3505200" y="2895600"/>
            <a:ext cx="1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" name="Gerade Verbindung 234"/>
          <p:cNvCxnSpPr/>
          <p:nvPr/>
        </p:nvCxnSpPr>
        <p:spPr bwMode="auto">
          <a:xfrm flipH="1" flipV="1">
            <a:off x="4419600" y="3352800"/>
            <a:ext cx="1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6" name="Gerade Verbindung 235"/>
          <p:cNvCxnSpPr/>
          <p:nvPr/>
        </p:nvCxnSpPr>
        <p:spPr bwMode="auto">
          <a:xfrm flipH="1" flipV="1">
            <a:off x="4267200" y="3200400"/>
            <a:ext cx="1524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7" name="Gerade Verbindung 236"/>
          <p:cNvCxnSpPr/>
          <p:nvPr/>
        </p:nvCxnSpPr>
        <p:spPr bwMode="auto">
          <a:xfrm flipH="1" flipV="1">
            <a:off x="4419600" y="2895600"/>
            <a:ext cx="1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8" name="Gerade Verbindung 237"/>
          <p:cNvCxnSpPr/>
          <p:nvPr/>
        </p:nvCxnSpPr>
        <p:spPr bwMode="auto">
          <a:xfrm flipH="1" flipV="1">
            <a:off x="5334000" y="3352800"/>
            <a:ext cx="1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9" name="Gerade Verbindung 238"/>
          <p:cNvCxnSpPr/>
          <p:nvPr/>
        </p:nvCxnSpPr>
        <p:spPr bwMode="auto">
          <a:xfrm flipH="1" flipV="1">
            <a:off x="5181600" y="3200400"/>
            <a:ext cx="1524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" name="Gerade Verbindung 239"/>
          <p:cNvCxnSpPr/>
          <p:nvPr/>
        </p:nvCxnSpPr>
        <p:spPr bwMode="auto">
          <a:xfrm flipH="1" flipV="1">
            <a:off x="5334000" y="2895600"/>
            <a:ext cx="1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Gerade Verbindung 240"/>
          <p:cNvCxnSpPr/>
          <p:nvPr/>
        </p:nvCxnSpPr>
        <p:spPr bwMode="auto">
          <a:xfrm flipH="1" flipV="1">
            <a:off x="6248400" y="3352800"/>
            <a:ext cx="1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Gerade Verbindung 241"/>
          <p:cNvCxnSpPr/>
          <p:nvPr/>
        </p:nvCxnSpPr>
        <p:spPr bwMode="auto">
          <a:xfrm flipH="1" flipV="1">
            <a:off x="6096000" y="3200400"/>
            <a:ext cx="1524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Gerade Verbindung 242"/>
          <p:cNvCxnSpPr/>
          <p:nvPr/>
        </p:nvCxnSpPr>
        <p:spPr bwMode="auto">
          <a:xfrm flipH="1" flipV="1">
            <a:off x="6248400" y="2895600"/>
            <a:ext cx="1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24"/>
          <p:cNvCxnSpPr/>
          <p:nvPr/>
        </p:nvCxnSpPr>
        <p:spPr bwMode="auto">
          <a:xfrm>
            <a:off x="3505200" y="2895600"/>
            <a:ext cx="3733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Gerade Verbindung 243"/>
          <p:cNvCxnSpPr>
            <a:endCxn id="228" idx="0"/>
          </p:cNvCxnSpPr>
          <p:nvPr/>
        </p:nvCxnSpPr>
        <p:spPr bwMode="auto">
          <a:xfrm>
            <a:off x="3276600" y="4038600"/>
            <a:ext cx="2590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5" name="Gruppieren 244"/>
          <p:cNvGrpSpPr/>
          <p:nvPr/>
        </p:nvGrpSpPr>
        <p:grpSpPr>
          <a:xfrm rot="16200000">
            <a:off x="2057400" y="5105400"/>
            <a:ext cx="762000" cy="762000"/>
            <a:chOff x="6629400" y="3200400"/>
            <a:chExt cx="762000" cy="762000"/>
          </a:xfrm>
        </p:grpSpPr>
        <p:sp>
          <p:nvSpPr>
            <p:cNvPr id="246" name="Rechteck 245"/>
            <p:cNvSpPr/>
            <p:nvPr/>
          </p:nvSpPr>
          <p:spPr bwMode="auto">
            <a:xfrm>
              <a:off x="6629400" y="3429000"/>
              <a:ext cx="7620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7" name="Rechteck 246"/>
            <p:cNvSpPr/>
            <p:nvPr/>
          </p:nvSpPr>
          <p:spPr bwMode="auto">
            <a:xfrm>
              <a:off x="6934200" y="3200400"/>
              <a:ext cx="1524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8" name="Ellipse 247"/>
            <p:cNvSpPr/>
            <p:nvPr/>
          </p:nvSpPr>
          <p:spPr bwMode="auto">
            <a:xfrm>
              <a:off x="71628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9" name="Ellipse 248"/>
            <p:cNvSpPr/>
            <p:nvPr/>
          </p:nvSpPr>
          <p:spPr bwMode="auto">
            <a:xfrm>
              <a:off x="67056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aphicFrame>
        <p:nvGraphicFramePr>
          <p:cNvPr id="27" name="Objek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62622"/>
              </p:ext>
            </p:extLst>
          </p:nvPr>
        </p:nvGraphicFramePr>
        <p:xfrm>
          <a:off x="304800" y="838200"/>
          <a:ext cx="393541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79" name="Formel" r:id="rId3" imgW="2298600" imgH="444240" progId="Equation.3">
                  <p:embed/>
                </p:oleObj>
              </mc:Choice>
              <mc:Fallback>
                <p:oleObj name="Formel" r:id="rId3" imgW="22986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838200"/>
                        <a:ext cx="3935412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" name="Objekt 2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993341"/>
              </p:ext>
            </p:extLst>
          </p:nvPr>
        </p:nvGraphicFramePr>
        <p:xfrm>
          <a:off x="1633538" y="5105399"/>
          <a:ext cx="489347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80" name="Formel" r:id="rId5" imgW="380880" imgH="228600" progId="Equation.3">
                  <p:embed/>
                </p:oleObj>
              </mc:Choice>
              <mc:Fallback>
                <p:oleObj name="Formel" r:id="rId5" imgW="380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5105399"/>
                        <a:ext cx="489347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2" name="Rechteck 251"/>
          <p:cNvSpPr/>
          <p:nvPr/>
        </p:nvSpPr>
        <p:spPr bwMode="auto">
          <a:xfrm rot="16200000">
            <a:off x="4343400" y="4800600"/>
            <a:ext cx="762000" cy="1371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3" name="Rechteck 252"/>
          <p:cNvSpPr/>
          <p:nvPr/>
        </p:nvSpPr>
        <p:spPr bwMode="auto">
          <a:xfrm rot="16200000">
            <a:off x="4686300" y="4533900"/>
            <a:ext cx="152400" cy="1905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4" name="Ellipse 253"/>
          <p:cNvSpPr/>
          <p:nvPr/>
        </p:nvSpPr>
        <p:spPr bwMode="auto">
          <a:xfrm rot="16200000">
            <a:off x="4114800" y="5181601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5" name="Ellipse 254"/>
          <p:cNvSpPr/>
          <p:nvPr/>
        </p:nvSpPr>
        <p:spPr bwMode="auto">
          <a:xfrm rot="16200000">
            <a:off x="4114800" y="56388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5757480" y="5257800"/>
            <a:ext cx="529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L=L0</a:t>
            </a:r>
            <a:endParaRPr lang="de-DE" dirty="0"/>
          </a:p>
        </p:txBody>
      </p:sp>
      <p:sp>
        <p:nvSpPr>
          <p:cNvPr id="256" name="Textfeld 255"/>
          <p:cNvSpPr txBox="1"/>
          <p:nvPr/>
        </p:nvSpPr>
        <p:spPr>
          <a:xfrm>
            <a:off x="4498263" y="5105400"/>
            <a:ext cx="761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W=NW0</a:t>
            </a:r>
            <a:endParaRPr lang="de-DE" dirty="0"/>
          </a:p>
        </p:txBody>
      </p:sp>
      <p:sp>
        <p:nvSpPr>
          <p:cNvPr id="257" name="Textfeld 256"/>
          <p:cNvSpPr txBox="1"/>
          <p:nvPr/>
        </p:nvSpPr>
        <p:spPr>
          <a:xfrm>
            <a:off x="2561946" y="5105400"/>
            <a:ext cx="671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L0, W0</a:t>
            </a:r>
            <a:endParaRPr lang="de-DE" dirty="0"/>
          </a:p>
        </p:txBody>
      </p:sp>
      <p:graphicFrame>
        <p:nvGraphicFramePr>
          <p:cNvPr id="258" name="Objekt 2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505128"/>
              </p:ext>
            </p:extLst>
          </p:nvPr>
        </p:nvGraphicFramePr>
        <p:xfrm>
          <a:off x="6477000" y="5257800"/>
          <a:ext cx="114300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81" name="Formel" r:id="rId7" imgW="825480" imgH="228600" progId="Equation.3">
                  <p:embed/>
                </p:oleObj>
              </mc:Choice>
              <mc:Fallback>
                <p:oleObj name="Formel" r:id="rId7" imgW="825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257800"/>
                        <a:ext cx="1143000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Gerade Verbindung mit Pfeil 29"/>
          <p:cNvCxnSpPr/>
          <p:nvPr/>
        </p:nvCxnSpPr>
        <p:spPr bwMode="auto">
          <a:xfrm>
            <a:off x="3048000" y="5562600"/>
            <a:ext cx="5334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798344"/>
              </p:ext>
            </p:extLst>
          </p:nvPr>
        </p:nvGraphicFramePr>
        <p:xfrm>
          <a:off x="5735638" y="838200"/>
          <a:ext cx="2827337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82" name="Formel" r:id="rId9" imgW="1650960" imgH="393480" progId="Equation.3">
                  <p:embed/>
                </p:oleObj>
              </mc:Choice>
              <mc:Fallback>
                <p:oleObj name="Formel" r:id="rId9" imgW="1650960" imgH="393480" progId="Equation.3">
                  <p:embed/>
                  <p:pic>
                    <p:nvPicPr>
                      <p:cNvPr id="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638" y="838200"/>
                        <a:ext cx="2827337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k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947157"/>
              </p:ext>
            </p:extLst>
          </p:nvPr>
        </p:nvGraphicFramePr>
        <p:xfrm>
          <a:off x="6470650" y="4800600"/>
          <a:ext cx="24447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83" name="Formel" r:id="rId11" imgW="1752480" imgH="266400" progId="Equation.3">
                  <p:embed/>
                </p:oleObj>
              </mc:Choice>
              <mc:Fallback>
                <p:oleObj name="Formel" r:id="rId11" imgW="17524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0650" y="4800600"/>
                        <a:ext cx="244475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llipse 2"/>
          <p:cNvSpPr/>
          <p:nvPr/>
        </p:nvSpPr>
        <p:spPr bwMode="auto">
          <a:xfrm>
            <a:off x="3276600" y="1219200"/>
            <a:ext cx="9906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8" name="Abgerundetes Rechteck 97"/>
          <p:cNvSpPr/>
          <p:nvPr/>
        </p:nvSpPr>
        <p:spPr bwMode="auto">
          <a:xfrm>
            <a:off x="6400800" y="5181600"/>
            <a:ext cx="13716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DD45B8-53DB-4219-A026-0A728A62226B}" type="slidenum">
              <a:rPr lang="de-DE" altLang="de-DE" smtClean="0"/>
              <a:pPr>
                <a:defRPr/>
              </a:pPr>
              <a:t>72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7772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 err="1"/>
              <a:t>Matching</a:t>
            </a:r>
            <a:endParaRPr lang="de-DE" b="0" dirty="0"/>
          </a:p>
        </p:txBody>
      </p:sp>
      <p:grpSp>
        <p:nvGrpSpPr>
          <p:cNvPr id="18" name="Gruppieren 17"/>
          <p:cNvGrpSpPr/>
          <p:nvPr/>
        </p:nvGrpSpPr>
        <p:grpSpPr>
          <a:xfrm>
            <a:off x="2286000" y="3657600"/>
            <a:ext cx="685800" cy="762000"/>
            <a:chOff x="2286000" y="3657600"/>
            <a:chExt cx="685800" cy="762000"/>
          </a:xfrm>
        </p:grpSpPr>
        <p:grpSp>
          <p:nvGrpSpPr>
            <p:cNvPr id="83" name="Gruppieren 82"/>
            <p:cNvGrpSpPr/>
            <p:nvPr/>
          </p:nvGrpSpPr>
          <p:grpSpPr>
            <a:xfrm flipH="1">
              <a:off x="2438400" y="3657600"/>
              <a:ext cx="533400" cy="762000"/>
              <a:chOff x="1600200" y="4419600"/>
              <a:chExt cx="533400" cy="762000"/>
            </a:xfrm>
          </p:grpSpPr>
          <p:sp>
            <p:nvSpPr>
              <p:cNvPr id="181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2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3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4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5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6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7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188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86" name="Gerade Verbindung 85"/>
            <p:cNvCxnSpPr/>
            <p:nvPr/>
          </p:nvCxnSpPr>
          <p:spPr bwMode="auto">
            <a:xfrm flipH="1">
              <a:off x="2286000" y="4419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88" name="Gerade Verbindung 87"/>
          <p:cNvCxnSpPr/>
          <p:nvPr/>
        </p:nvCxnSpPr>
        <p:spPr bwMode="auto">
          <a:xfrm>
            <a:off x="2971800" y="3581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Gerade Verbindung 5"/>
          <p:cNvCxnSpPr/>
          <p:nvPr/>
        </p:nvCxnSpPr>
        <p:spPr bwMode="auto">
          <a:xfrm flipH="1">
            <a:off x="2438400" y="35814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8"/>
          <p:cNvCxnSpPr>
            <a:stCxn id="186" idx="1"/>
          </p:cNvCxnSpPr>
          <p:nvPr/>
        </p:nvCxnSpPr>
        <p:spPr bwMode="auto">
          <a:xfrm flipV="1">
            <a:off x="2438399" y="3124200"/>
            <a:ext cx="1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Ellipse 12"/>
          <p:cNvSpPr/>
          <p:nvPr/>
        </p:nvSpPr>
        <p:spPr bwMode="auto">
          <a:xfrm>
            <a:off x="2209800" y="2667000"/>
            <a:ext cx="457200" cy="457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5" name="Gerade Verbindung 14"/>
          <p:cNvCxnSpPr>
            <a:endCxn id="13" idx="0"/>
          </p:cNvCxnSpPr>
          <p:nvPr/>
        </p:nvCxnSpPr>
        <p:spPr bwMode="auto">
          <a:xfrm>
            <a:off x="2438400" y="2286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feld 16"/>
          <p:cNvSpPr txBox="1"/>
          <p:nvPr/>
        </p:nvSpPr>
        <p:spPr>
          <a:xfrm>
            <a:off x="2485689" y="3124200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Io</a:t>
            </a:r>
            <a:endParaRPr lang="de-DE" dirty="0"/>
          </a:p>
        </p:txBody>
      </p:sp>
      <p:cxnSp>
        <p:nvCxnSpPr>
          <p:cNvPr id="189" name="Gerade Verbindung 188"/>
          <p:cNvCxnSpPr/>
          <p:nvPr/>
        </p:nvCxnSpPr>
        <p:spPr bwMode="auto">
          <a:xfrm flipH="1">
            <a:off x="2286000" y="2286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0" name="Gruppieren 189"/>
          <p:cNvGrpSpPr/>
          <p:nvPr/>
        </p:nvGrpSpPr>
        <p:grpSpPr>
          <a:xfrm flipH="1">
            <a:off x="2971800" y="3657600"/>
            <a:ext cx="685800" cy="762000"/>
            <a:chOff x="2286000" y="3657600"/>
            <a:chExt cx="685800" cy="762000"/>
          </a:xfrm>
        </p:grpSpPr>
        <p:grpSp>
          <p:nvGrpSpPr>
            <p:cNvPr id="191" name="Gruppieren 190"/>
            <p:cNvGrpSpPr/>
            <p:nvPr/>
          </p:nvGrpSpPr>
          <p:grpSpPr>
            <a:xfrm flipH="1">
              <a:off x="2438400" y="3657600"/>
              <a:ext cx="533400" cy="762000"/>
              <a:chOff x="1600200" y="4419600"/>
              <a:chExt cx="533400" cy="762000"/>
            </a:xfrm>
          </p:grpSpPr>
          <p:sp>
            <p:nvSpPr>
              <p:cNvPr id="193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94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95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96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97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98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99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200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92" name="Gerade Verbindung 191"/>
            <p:cNvCxnSpPr/>
            <p:nvPr/>
          </p:nvCxnSpPr>
          <p:spPr bwMode="auto">
            <a:xfrm flipH="1">
              <a:off x="2286000" y="4419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1" name="Gruppieren 200"/>
          <p:cNvGrpSpPr/>
          <p:nvPr/>
        </p:nvGrpSpPr>
        <p:grpSpPr>
          <a:xfrm flipH="1">
            <a:off x="3886200" y="3657600"/>
            <a:ext cx="685800" cy="762000"/>
            <a:chOff x="2286000" y="3657600"/>
            <a:chExt cx="685800" cy="762000"/>
          </a:xfrm>
        </p:grpSpPr>
        <p:grpSp>
          <p:nvGrpSpPr>
            <p:cNvPr id="202" name="Gruppieren 201"/>
            <p:cNvGrpSpPr/>
            <p:nvPr/>
          </p:nvGrpSpPr>
          <p:grpSpPr>
            <a:xfrm flipH="1">
              <a:off x="2438400" y="3657600"/>
              <a:ext cx="533400" cy="762000"/>
              <a:chOff x="1600200" y="4419600"/>
              <a:chExt cx="533400" cy="762000"/>
            </a:xfrm>
          </p:grpSpPr>
          <p:sp>
            <p:nvSpPr>
              <p:cNvPr id="204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05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06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07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08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09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10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211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03" name="Gerade Verbindung 202"/>
            <p:cNvCxnSpPr/>
            <p:nvPr/>
          </p:nvCxnSpPr>
          <p:spPr bwMode="auto">
            <a:xfrm flipH="1">
              <a:off x="2286000" y="4419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2" name="Gruppieren 211"/>
          <p:cNvGrpSpPr/>
          <p:nvPr/>
        </p:nvGrpSpPr>
        <p:grpSpPr>
          <a:xfrm flipH="1">
            <a:off x="4800600" y="3657600"/>
            <a:ext cx="685800" cy="762000"/>
            <a:chOff x="2286000" y="3657600"/>
            <a:chExt cx="685800" cy="762000"/>
          </a:xfrm>
        </p:grpSpPr>
        <p:grpSp>
          <p:nvGrpSpPr>
            <p:cNvPr id="213" name="Gruppieren 212"/>
            <p:cNvGrpSpPr/>
            <p:nvPr/>
          </p:nvGrpSpPr>
          <p:grpSpPr>
            <a:xfrm flipH="1">
              <a:off x="2438400" y="3657600"/>
              <a:ext cx="533400" cy="762000"/>
              <a:chOff x="1600200" y="4419600"/>
              <a:chExt cx="533400" cy="762000"/>
            </a:xfrm>
          </p:grpSpPr>
          <p:sp>
            <p:nvSpPr>
              <p:cNvPr id="215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16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17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18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19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20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21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222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14" name="Gerade Verbindung 213"/>
            <p:cNvCxnSpPr/>
            <p:nvPr/>
          </p:nvCxnSpPr>
          <p:spPr bwMode="auto">
            <a:xfrm flipH="1">
              <a:off x="2286000" y="4419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3" name="Gruppieren 222"/>
          <p:cNvGrpSpPr/>
          <p:nvPr/>
        </p:nvGrpSpPr>
        <p:grpSpPr>
          <a:xfrm flipH="1">
            <a:off x="5715000" y="3657600"/>
            <a:ext cx="685800" cy="762000"/>
            <a:chOff x="2286000" y="3657600"/>
            <a:chExt cx="685800" cy="762000"/>
          </a:xfrm>
        </p:grpSpPr>
        <p:grpSp>
          <p:nvGrpSpPr>
            <p:cNvPr id="224" name="Gruppieren 223"/>
            <p:cNvGrpSpPr/>
            <p:nvPr/>
          </p:nvGrpSpPr>
          <p:grpSpPr>
            <a:xfrm flipH="1">
              <a:off x="2438400" y="3657600"/>
              <a:ext cx="533400" cy="762000"/>
              <a:chOff x="1600200" y="4419600"/>
              <a:chExt cx="533400" cy="762000"/>
            </a:xfrm>
          </p:grpSpPr>
          <p:sp>
            <p:nvSpPr>
              <p:cNvPr id="226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27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28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29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30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31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32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233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25" name="Gerade Verbindung 224"/>
            <p:cNvCxnSpPr/>
            <p:nvPr/>
          </p:nvCxnSpPr>
          <p:spPr bwMode="auto">
            <a:xfrm flipH="1">
              <a:off x="2286000" y="4419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1" name="Gerade Verbindung 20"/>
          <p:cNvCxnSpPr>
            <a:stCxn id="198" idx="1"/>
          </p:cNvCxnSpPr>
          <p:nvPr/>
        </p:nvCxnSpPr>
        <p:spPr bwMode="auto">
          <a:xfrm flipH="1" flipV="1">
            <a:off x="3505200" y="3352800"/>
            <a:ext cx="1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 flipH="1" flipV="1">
            <a:off x="3352800" y="3200400"/>
            <a:ext cx="1524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4" name="Gerade Verbindung 233"/>
          <p:cNvCxnSpPr/>
          <p:nvPr/>
        </p:nvCxnSpPr>
        <p:spPr bwMode="auto">
          <a:xfrm flipH="1" flipV="1">
            <a:off x="3505200" y="2895600"/>
            <a:ext cx="1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" name="Gerade Verbindung 234"/>
          <p:cNvCxnSpPr/>
          <p:nvPr/>
        </p:nvCxnSpPr>
        <p:spPr bwMode="auto">
          <a:xfrm flipH="1" flipV="1">
            <a:off x="4419600" y="3352800"/>
            <a:ext cx="1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6" name="Gerade Verbindung 235"/>
          <p:cNvCxnSpPr/>
          <p:nvPr/>
        </p:nvCxnSpPr>
        <p:spPr bwMode="auto">
          <a:xfrm flipH="1" flipV="1">
            <a:off x="4267200" y="3200400"/>
            <a:ext cx="1524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7" name="Gerade Verbindung 236"/>
          <p:cNvCxnSpPr/>
          <p:nvPr/>
        </p:nvCxnSpPr>
        <p:spPr bwMode="auto">
          <a:xfrm flipH="1" flipV="1">
            <a:off x="4419600" y="2895600"/>
            <a:ext cx="1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8" name="Gerade Verbindung 237"/>
          <p:cNvCxnSpPr/>
          <p:nvPr/>
        </p:nvCxnSpPr>
        <p:spPr bwMode="auto">
          <a:xfrm flipH="1" flipV="1">
            <a:off x="5334000" y="3352800"/>
            <a:ext cx="1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9" name="Gerade Verbindung 238"/>
          <p:cNvCxnSpPr/>
          <p:nvPr/>
        </p:nvCxnSpPr>
        <p:spPr bwMode="auto">
          <a:xfrm flipH="1" flipV="1">
            <a:off x="5181600" y="3200400"/>
            <a:ext cx="1524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" name="Gerade Verbindung 239"/>
          <p:cNvCxnSpPr/>
          <p:nvPr/>
        </p:nvCxnSpPr>
        <p:spPr bwMode="auto">
          <a:xfrm flipH="1" flipV="1">
            <a:off x="5334000" y="2895600"/>
            <a:ext cx="1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Gerade Verbindung 240"/>
          <p:cNvCxnSpPr/>
          <p:nvPr/>
        </p:nvCxnSpPr>
        <p:spPr bwMode="auto">
          <a:xfrm flipH="1" flipV="1">
            <a:off x="6248400" y="3352800"/>
            <a:ext cx="1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Gerade Verbindung 241"/>
          <p:cNvCxnSpPr/>
          <p:nvPr/>
        </p:nvCxnSpPr>
        <p:spPr bwMode="auto">
          <a:xfrm flipH="1" flipV="1">
            <a:off x="6096000" y="3200400"/>
            <a:ext cx="1524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Gerade Verbindung 242"/>
          <p:cNvCxnSpPr/>
          <p:nvPr/>
        </p:nvCxnSpPr>
        <p:spPr bwMode="auto">
          <a:xfrm flipH="1" flipV="1">
            <a:off x="6248400" y="2895600"/>
            <a:ext cx="1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24"/>
          <p:cNvCxnSpPr/>
          <p:nvPr/>
        </p:nvCxnSpPr>
        <p:spPr bwMode="auto">
          <a:xfrm>
            <a:off x="3505200" y="2895600"/>
            <a:ext cx="3733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Gerade Verbindung 243"/>
          <p:cNvCxnSpPr>
            <a:endCxn id="228" idx="0"/>
          </p:cNvCxnSpPr>
          <p:nvPr/>
        </p:nvCxnSpPr>
        <p:spPr bwMode="auto">
          <a:xfrm>
            <a:off x="3276600" y="4038600"/>
            <a:ext cx="2590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5" name="Gruppieren 244"/>
          <p:cNvGrpSpPr/>
          <p:nvPr/>
        </p:nvGrpSpPr>
        <p:grpSpPr>
          <a:xfrm rot="16200000">
            <a:off x="2057400" y="5105400"/>
            <a:ext cx="762000" cy="762000"/>
            <a:chOff x="6629400" y="3200400"/>
            <a:chExt cx="762000" cy="762000"/>
          </a:xfrm>
        </p:grpSpPr>
        <p:sp>
          <p:nvSpPr>
            <p:cNvPr id="246" name="Rechteck 245"/>
            <p:cNvSpPr/>
            <p:nvPr/>
          </p:nvSpPr>
          <p:spPr bwMode="auto">
            <a:xfrm>
              <a:off x="6629400" y="3429000"/>
              <a:ext cx="7620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7" name="Rechteck 246"/>
            <p:cNvSpPr/>
            <p:nvPr/>
          </p:nvSpPr>
          <p:spPr bwMode="auto">
            <a:xfrm>
              <a:off x="6934200" y="3200400"/>
              <a:ext cx="1524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8" name="Ellipse 247"/>
            <p:cNvSpPr/>
            <p:nvPr/>
          </p:nvSpPr>
          <p:spPr bwMode="auto">
            <a:xfrm>
              <a:off x="71628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9" name="Ellipse 248"/>
            <p:cNvSpPr/>
            <p:nvPr/>
          </p:nvSpPr>
          <p:spPr bwMode="auto">
            <a:xfrm>
              <a:off x="6705600" y="35052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aphicFrame>
        <p:nvGraphicFramePr>
          <p:cNvPr id="27" name="Objek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263816"/>
              </p:ext>
            </p:extLst>
          </p:nvPr>
        </p:nvGraphicFramePr>
        <p:xfrm>
          <a:off x="304800" y="838200"/>
          <a:ext cx="393541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20" name="Formel" r:id="rId3" imgW="2298600" imgH="444240" progId="Equation.3">
                  <p:embed/>
                </p:oleObj>
              </mc:Choice>
              <mc:Fallback>
                <p:oleObj name="Formel" r:id="rId3" imgW="22986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838200"/>
                        <a:ext cx="3935412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" name="Objekt 2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870237"/>
              </p:ext>
            </p:extLst>
          </p:nvPr>
        </p:nvGraphicFramePr>
        <p:xfrm>
          <a:off x="1633538" y="5105399"/>
          <a:ext cx="489347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21" name="Formel" r:id="rId5" imgW="380880" imgH="228600" progId="Equation.3">
                  <p:embed/>
                </p:oleObj>
              </mc:Choice>
              <mc:Fallback>
                <p:oleObj name="Formel" r:id="rId5" imgW="380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5105399"/>
                        <a:ext cx="489347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2" name="Rechteck 251"/>
          <p:cNvSpPr/>
          <p:nvPr/>
        </p:nvSpPr>
        <p:spPr bwMode="auto">
          <a:xfrm rot="16200000">
            <a:off x="3619500" y="5143500"/>
            <a:ext cx="11430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3" name="Rechteck 252"/>
          <p:cNvSpPr/>
          <p:nvPr/>
        </p:nvSpPr>
        <p:spPr bwMode="auto">
          <a:xfrm rot="16200000">
            <a:off x="3924300" y="4914900"/>
            <a:ext cx="5334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4" name="Ellipse 253"/>
          <p:cNvSpPr/>
          <p:nvPr/>
        </p:nvSpPr>
        <p:spPr bwMode="auto">
          <a:xfrm rot="16200000">
            <a:off x="4114800" y="4800601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5" name="Ellipse 254"/>
          <p:cNvSpPr/>
          <p:nvPr/>
        </p:nvSpPr>
        <p:spPr bwMode="auto">
          <a:xfrm rot="16200000">
            <a:off x="4114800" y="56388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6" name="Textfeld 255"/>
          <p:cNvSpPr txBox="1"/>
          <p:nvPr/>
        </p:nvSpPr>
        <p:spPr>
          <a:xfrm>
            <a:off x="3352800" y="5029200"/>
            <a:ext cx="651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W=W0</a:t>
            </a:r>
            <a:endParaRPr lang="de-DE" dirty="0"/>
          </a:p>
        </p:txBody>
      </p:sp>
      <p:sp>
        <p:nvSpPr>
          <p:cNvPr id="257" name="Textfeld 256"/>
          <p:cNvSpPr txBox="1"/>
          <p:nvPr/>
        </p:nvSpPr>
        <p:spPr>
          <a:xfrm>
            <a:off x="2561946" y="5105400"/>
            <a:ext cx="671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L0, W0</a:t>
            </a:r>
            <a:endParaRPr lang="de-DE" dirty="0"/>
          </a:p>
        </p:txBody>
      </p:sp>
      <p:graphicFrame>
        <p:nvGraphicFramePr>
          <p:cNvPr id="258" name="Objekt 2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451118"/>
              </p:ext>
            </p:extLst>
          </p:nvPr>
        </p:nvGraphicFramePr>
        <p:xfrm>
          <a:off x="6477000" y="5257800"/>
          <a:ext cx="144145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22" name="Formel" r:id="rId7" imgW="1041120" imgH="228600" progId="Equation.3">
                  <p:embed/>
                </p:oleObj>
              </mc:Choice>
              <mc:Fallback>
                <p:oleObj name="Formel" r:id="rId7" imgW="1041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257800"/>
                        <a:ext cx="1441450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Gerade Verbindung mit Pfeil 29"/>
          <p:cNvCxnSpPr/>
          <p:nvPr/>
        </p:nvCxnSpPr>
        <p:spPr bwMode="auto">
          <a:xfrm>
            <a:off x="3048000" y="5562600"/>
            <a:ext cx="5334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533403"/>
              </p:ext>
            </p:extLst>
          </p:nvPr>
        </p:nvGraphicFramePr>
        <p:xfrm>
          <a:off x="5735638" y="838200"/>
          <a:ext cx="2827337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23" name="Formel" r:id="rId9" imgW="1650960" imgH="393480" progId="Equation.3">
                  <p:embed/>
                </p:oleObj>
              </mc:Choice>
              <mc:Fallback>
                <p:oleObj name="Formel" r:id="rId9" imgW="1650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638" y="838200"/>
                        <a:ext cx="2827337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k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57999"/>
              </p:ext>
            </p:extLst>
          </p:nvPr>
        </p:nvGraphicFramePr>
        <p:xfrm>
          <a:off x="6542088" y="4800600"/>
          <a:ext cx="230187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24" name="Formel" r:id="rId11" imgW="1650960" imgH="266400" progId="Equation.3">
                  <p:embed/>
                </p:oleObj>
              </mc:Choice>
              <mc:Fallback>
                <p:oleObj name="Formel" r:id="rId11" imgW="16509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2088" y="4800600"/>
                        <a:ext cx="2301875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llipse 2"/>
          <p:cNvSpPr/>
          <p:nvPr/>
        </p:nvSpPr>
        <p:spPr bwMode="auto">
          <a:xfrm>
            <a:off x="3276600" y="1219200"/>
            <a:ext cx="9906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8" name="Textfeld 97"/>
          <p:cNvSpPr txBox="1"/>
          <p:nvPr/>
        </p:nvSpPr>
        <p:spPr>
          <a:xfrm>
            <a:off x="4559177" y="5334000"/>
            <a:ext cx="63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L=NL0</a:t>
            </a:r>
            <a:endParaRPr lang="de-DE" dirty="0"/>
          </a:p>
        </p:txBody>
      </p:sp>
      <p:sp>
        <p:nvSpPr>
          <p:cNvPr id="99" name="Abgerundetes Rechteck 98"/>
          <p:cNvSpPr/>
          <p:nvPr/>
        </p:nvSpPr>
        <p:spPr bwMode="auto">
          <a:xfrm>
            <a:off x="6400800" y="5181600"/>
            <a:ext cx="1600200" cy="457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DD45B8-53DB-4219-A026-0A728A62226B}" type="slidenum">
              <a:rPr lang="de-DE" altLang="de-DE" smtClean="0"/>
              <a:pPr>
                <a:defRPr/>
              </a:pPr>
              <a:t>73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1368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 err="1"/>
              <a:t>Matching</a:t>
            </a:r>
            <a:endParaRPr lang="de-DE" b="0" dirty="0"/>
          </a:p>
        </p:txBody>
      </p:sp>
      <p:sp>
        <p:nvSpPr>
          <p:cNvPr id="99" name="Flussdiagramm: Prozess 98"/>
          <p:cNvSpPr/>
          <p:nvPr/>
        </p:nvSpPr>
        <p:spPr bwMode="auto">
          <a:xfrm>
            <a:off x="2057400" y="2438400"/>
            <a:ext cx="3886200" cy="1143000"/>
          </a:xfrm>
          <a:prstGeom prst="flowChartProcess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0" name="Flussdiagramm: Prozess 99"/>
          <p:cNvSpPr/>
          <p:nvPr/>
        </p:nvSpPr>
        <p:spPr bwMode="auto">
          <a:xfrm>
            <a:off x="2057400" y="2438400"/>
            <a:ext cx="3886200" cy="381000"/>
          </a:xfrm>
          <a:prstGeom prst="flowChartProcess">
            <a:avLst/>
          </a:prstGeom>
          <a:pattFill prst="pct5">
            <a:fgClr>
              <a:srgbClr val="FFC000"/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1" name="Rechteck 100"/>
          <p:cNvSpPr/>
          <p:nvPr/>
        </p:nvSpPr>
        <p:spPr bwMode="auto">
          <a:xfrm>
            <a:off x="2286000" y="1676400"/>
            <a:ext cx="3657600" cy="533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2" name="Rechteck 101"/>
          <p:cNvSpPr/>
          <p:nvPr/>
        </p:nvSpPr>
        <p:spPr bwMode="auto">
          <a:xfrm>
            <a:off x="457200" y="2438400"/>
            <a:ext cx="1600200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3" name="Rechteck 102"/>
          <p:cNvSpPr/>
          <p:nvPr/>
        </p:nvSpPr>
        <p:spPr bwMode="auto">
          <a:xfrm>
            <a:off x="5715000" y="2438400"/>
            <a:ext cx="1905000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4" name="Gerade Verbindung 103"/>
          <p:cNvCxnSpPr/>
          <p:nvPr/>
        </p:nvCxnSpPr>
        <p:spPr bwMode="auto">
          <a:xfrm>
            <a:off x="1600200" y="2438400"/>
            <a:ext cx="5181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Gerade Verbindung mit Pfeil 4"/>
          <p:cNvCxnSpPr/>
          <p:nvPr/>
        </p:nvCxnSpPr>
        <p:spPr bwMode="auto">
          <a:xfrm flipH="1">
            <a:off x="5715000" y="1219200"/>
            <a:ext cx="381000" cy="1219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Gerade Verbindung mit Pfeil 167"/>
          <p:cNvCxnSpPr/>
          <p:nvPr/>
        </p:nvCxnSpPr>
        <p:spPr bwMode="auto">
          <a:xfrm flipH="1">
            <a:off x="5410200" y="1219200"/>
            <a:ext cx="381000" cy="1219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Gerade Verbindung mit Pfeil 168"/>
          <p:cNvCxnSpPr/>
          <p:nvPr/>
        </p:nvCxnSpPr>
        <p:spPr bwMode="auto">
          <a:xfrm flipH="1">
            <a:off x="6019800" y="1219200"/>
            <a:ext cx="381000" cy="1219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feld 9"/>
          <p:cNvSpPr txBox="1"/>
          <p:nvPr/>
        </p:nvSpPr>
        <p:spPr>
          <a:xfrm>
            <a:off x="5638800" y="914400"/>
            <a:ext cx="1393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Ionenimplantation</a:t>
            </a:r>
            <a:endParaRPr lang="de-DE" dirty="0"/>
          </a:p>
        </p:txBody>
      </p:sp>
      <p:cxnSp>
        <p:nvCxnSpPr>
          <p:cNvPr id="171" name="Gerade Verbindung mit Pfeil 170"/>
          <p:cNvCxnSpPr/>
          <p:nvPr/>
        </p:nvCxnSpPr>
        <p:spPr bwMode="auto">
          <a:xfrm flipH="1">
            <a:off x="2057400" y="1219200"/>
            <a:ext cx="381000" cy="1219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Gerade Verbindung mit Pfeil 171"/>
          <p:cNvCxnSpPr/>
          <p:nvPr/>
        </p:nvCxnSpPr>
        <p:spPr bwMode="auto">
          <a:xfrm flipH="1">
            <a:off x="2362200" y="1219200"/>
            <a:ext cx="381000" cy="1219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htwinkliges Dreieck 10"/>
          <p:cNvSpPr/>
          <p:nvPr/>
        </p:nvSpPr>
        <p:spPr bwMode="auto">
          <a:xfrm rot="16200000" flipH="1" flipV="1">
            <a:off x="3657600" y="838200"/>
            <a:ext cx="228600" cy="342900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12" name="Gruppieren 11"/>
          <p:cNvGrpSpPr/>
          <p:nvPr/>
        </p:nvGrpSpPr>
        <p:grpSpPr>
          <a:xfrm rot="16200000">
            <a:off x="1943100" y="4000500"/>
            <a:ext cx="762000" cy="1143000"/>
            <a:chOff x="3810000" y="4724400"/>
            <a:chExt cx="762000" cy="1143000"/>
          </a:xfrm>
        </p:grpSpPr>
        <p:sp>
          <p:nvSpPr>
            <p:cNvPr id="175" name="Rechteck 174"/>
            <p:cNvSpPr/>
            <p:nvPr/>
          </p:nvSpPr>
          <p:spPr bwMode="auto">
            <a:xfrm rot="16200000">
              <a:off x="3619500" y="5143500"/>
              <a:ext cx="11430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6" name="Rechteck 175"/>
            <p:cNvSpPr/>
            <p:nvPr/>
          </p:nvSpPr>
          <p:spPr bwMode="auto">
            <a:xfrm rot="16200000">
              <a:off x="3924300" y="4914900"/>
              <a:ext cx="5334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7" name="Ellipse 176"/>
            <p:cNvSpPr/>
            <p:nvPr/>
          </p:nvSpPr>
          <p:spPr bwMode="auto">
            <a:xfrm rot="16200000">
              <a:off x="4114800" y="4800601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8" name="Ellipse 177"/>
            <p:cNvSpPr/>
            <p:nvPr/>
          </p:nvSpPr>
          <p:spPr bwMode="auto">
            <a:xfrm rot="16200000">
              <a:off x="4114800" y="56388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16" name="Gerade Verbindung mit Pfeil 15"/>
          <p:cNvCxnSpPr>
            <a:stCxn id="178" idx="2"/>
          </p:cNvCxnSpPr>
          <p:nvPr/>
        </p:nvCxnSpPr>
        <p:spPr bwMode="auto">
          <a:xfrm flipH="1">
            <a:off x="2209800" y="4572000"/>
            <a:ext cx="6096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4" name="Gruppieren 263"/>
          <p:cNvGrpSpPr/>
          <p:nvPr/>
        </p:nvGrpSpPr>
        <p:grpSpPr>
          <a:xfrm>
            <a:off x="1905000" y="2209800"/>
            <a:ext cx="762000" cy="457200"/>
            <a:chOff x="6324600" y="1447800"/>
            <a:chExt cx="762000" cy="152400"/>
          </a:xfrm>
        </p:grpSpPr>
        <p:cxnSp>
          <p:nvCxnSpPr>
            <p:cNvPr id="265" name="Gerade Verbindung 264"/>
            <p:cNvCxnSpPr/>
            <p:nvPr/>
          </p:nvCxnSpPr>
          <p:spPr bwMode="auto">
            <a:xfrm>
              <a:off x="63246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6" name="Gerade Verbindung 265"/>
            <p:cNvCxnSpPr/>
            <p:nvPr/>
          </p:nvCxnSpPr>
          <p:spPr bwMode="auto">
            <a:xfrm flipV="1">
              <a:off x="6553200" y="14478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7" name="Gerade Verbindung 266"/>
            <p:cNvCxnSpPr/>
            <p:nvPr/>
          </p:nvCxnSpPr>
          <p:spPr bwMode="auto">
            <a:xfrm flipH="1" flipV="1">
              <a:off x="6629400" y="1447800"/>
              <a:ext cx="1524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8" name="Gerade Verbindung 267"/>
            <p:cNvCxnSpPr/>
            <p:nvPr/>
          </p:nvCxnSpPr>
          <p:spPr bwMode="auto">
            <a:xfrm flipV="1">
              <a:off x="6781800" y="15240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9" name="Gerade Verbindung 268"/>
            <p:cNvCxnSpPr/>
            <p:nvPr/>
          </p:nvCxnSpPr>
          <p:spPr bwMode="auto">
            <a:xfrm>
              <a:off x="68580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DD45B8-53DB-4219-A026-0A728A62226B}" type="slidenum">
              <a:rPr lang="de-DE" altLang="de-DE" smtClean="0"/>
              <a:pPr>
                <a:defRPr/>
              </a:pPr>
              <a:t>74</a:t>
            </a:fld>
            <a:endParaRPr lang="de-DE" altLang="de-DE"/>
          </a:p>
        </p:txBody>
      </p:sp>
      <p:grpSp>
        <p:nvGrpSpPr>
          <p:cNvPr id="29" name="Gruppieren 28"/>
          <p:cNvGrpSpPr/>
          <p:nvPr/>
        </p:nvGrpSpPr>
        <p:grpSpPr>
          <a:xfrm>
            <a:off x="4572000" y="2057400"/>
            <a:ext cx="762000" cy="762000"/>
            <a:chOff x="6324600" y="1447800"/>
            <a:chExt cx="762000" cy="152400"/>
          </a:xfrm>
        </p:grpSpPr>
        <p:cxnSp>
          <p:nvCxnSpPr>
            <p:cNvPr id="30" name="Gerade Verbindung 29"/>
            <p:cNvCxnSpPr/>
            <p:nvPr/>
          </p:nvCxnSpPr>
          <p:spPr bwMode="auto">
            <a:xfrm>
              <a:off x="63246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Gerade Verbindung 30"/>
            <p:cNvCxnSpPr/>
            <p:nvPr/>
          </p:nvCxnSpPr>
          <p:spPr bwMode="auto">
            <a:xfrm flipV="1">
              <a:off x="6553200" y="14478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Gerade Verbindung 31"/>
            <p:cNvCxnSpPr/>
            <p:nvPr/>
          </p:nvCxnSpPr>
          <p:spPr bwMode="auto">
            <a:xfrm flipH="1" flipV="1">
              <a:off x="6629400" y="1447800"/>
              <a:ext cx="1524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Gerade Verbindung 32"/>
            <p:cNvCxnSpPr/>
            <p:nvPr/>
          </p:nvCxnSpPr>
          <p:spPr bwMode="auto">
            <a:xfrm flipV="1">
              <a:off x="6781800" y="15240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33"/>
            <p:cNvCxnSpPr/>
            <p:nvPr/>
          </p:nvCxnSpPr>
          <p:spPr bwMode="auto">
            <a:xfrm>
              <a:off x="68580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58378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 err="1"/>
              <a:t>Matching</a:t>
            </a:r>
            <a:endParaRPr lang="de-DE" b="0" dirty="0"/>
          </a:p>
        </p:txBody>
      </p:sp>
      <p:sp>
        <p:nvSpPr>
          <p:cNvPr id="99" name="Flussdiagramm: Prozess 98"/>
          <p:cNvSpPr/>
          <p:nvPr/>
        </p:nvSpPr>
        <p:spPr bwMode="auto">
          <a:xfrm>
            <a:off x="2057400" y="2438400"/>
            <a:ext cx="3886200" cy="1143000"/>
          </a:xfrm>
          <a:prstGeom prst="flowChartProcess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0" name="Flussdiagramm: Prozess 99"/>
          <p:cNvSpPr/>
          <p:nvPr/>
        </p:nvSpPr>
        <p:spPr bwMode="auto">
          <a:xfrm>
            <a:off x="2057400" y="2438400"/>
            <a:ext cx="3886200" cy="381000"/>
          </a:xfrm>
          <a:prstGeom prst="flowChartProcess">
            <a:avLst/>
          </a:prstGeom>
          <a:pattFill prst="pct5">
            <a:fgClr>
              <a:srgbClr val="FFC000"/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1" name="Rechteck 100"/>
          <p:cNvSpPr/>
          <p:nvPr/>
        </p:nvSpPr>
        <p:spPr bwMode="auto">
          <a:xfrm>
            <a:off x="2286000" y="1676400"/>
            <a:ext cx="3657600" cy="533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2" name="Rechteck 101"/>
          <p:cNvSpPr/>
          <p:nvPr/>
        </p:nvSpPr>
        <p:spPr bwMode="auto">
          <a:xfrm>
            <a:off x="457200" y="2438400"/>
            <a:ext cx="1600200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3" name="Rechteck 102"/>
          <p:cNvSpPr/>
          <p:nvPr/>
        </p:nvSpPr>
        <p:spPr bwMode="auto">
          <a:xfrm>
            <a:off x="5715000" y="2438400"/>
            <a:ext cx="1905000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4" name="Gerade Verbindung 103"/>
          <p:cNvCxnSpPr/>
          <p:nvPr/>
        </p:nvCxnSpPr>
        <p:spPr bwMode="auto">
          <a:xfrm>
            <a:off x="1600200" y="2438400"/>
            <a:ext cx="5181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Gerade Verbindung mit Pfeil 4"/>
          <p:cNvCxnSpPr/>
          <p:nvPr/>
        </p:nvCxnSpPr>
        <p:spPr bwMode="auto">
          <a:xfrm flipH="1">
            <a:off x="5715000" y="1219200"/>
            <a:ext cx="381000" cy="1219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Gerade Verbindung mit Pfeil 167"/>
          <p:cNvCxnSpPr/>
          <p:nvPr/>
        </p:nvCxnSpPr>
        <p:spPr bwMode="auto">
          <a:xfrm flipH="1">
            <a:off x="5410200" y="1219200"/>
            <a:ext cx="381000" cy="1219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Gerade Verbindung mit Pfeil 168"/>
          <p:cNvCxnSpPr/>
          <p:nvPr/>
        </p:nvCxnSpPr>
        <p:spPr bwMode="auto">
          <a:xfrm flipH="1">
            <a:off x="6019800" y="1219200"/>
            <a:ext cx="381000" cy="1219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feld 9"/>
          <p:cNvSpPr txBox="1"/>
          <p:nvPr/>
        </p:nvSpPr>
        <p:spPr>
          <a:xfrm>
            <a:off x="5638800" y="914400"/>
            <a:ext cx="1393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Ionenimplantation</a:t>
            </a:r>
            <a:endParaRPr lang="de-DE" dirty="0"/>
          </a:p>
        </p:txBody>
      </p:sp>
      <p:cxnSp>
        <p:nvCxnSpPr>
          <p:cNvPr id="171" name="Gerade Verbindung mit Pfeil 170"/>
          <p:cNvCxnSpPr/>
          <p:nvPr/>
        </p:nvCxnSpPr>
        <p:spPr bwMode="auto">
          <a:xfrm flipH="1">
            <a:off x="2057400" y="1219200"/>
            <a:ext cx="381000" cy="1219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Gerade Verbindung mit Pfeil 171"/>
          <p:cNvCxnSpPr/>
          <p:nvPr/>
        </p:nvCxnSpPr>
        <p:spPr bwMode="auto">
          <a:xfrm flipH="1">
            <a:off x="2362200" y="1219200"/>
            <a:ext cx="381000" cy="1219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htwinkliges Dreieck 10"/>
          <p:cNvSpPr/>
          <p:nvPr/>
        </p:nvSpPr>
        <p:spPr bwMode="auto">
          <a:xfrm rot="5400000" flipV="1">
            <a:off x="4038600" y="990600"/>
            <a:ext cx="228600" cy="312420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12" name="Gruppieren 11"/>
          <p:cNvGrpSpPr/>
          <p:nvPr/>
        </p:nvGrpSpPr>
        <p:grpSpPr>
          <a:xfrm rot="16200000">
            <a:off x="1943100" y="4000500"/>
            <a:ext cx="762000" cy="1143000"/>
            <a:chOff x="3810000" y="4724400"/>
            <a:chExt cx="762000" cy="1143000"/>
          </a:xfrm>
        </p:grpSpPr>
        <p:sp>
          <p:nvSpPr>
            <p:cNvPr id="175" name="Rechteck 174"/>
            <p:cNvSpPr/>
            <p:nvPr/>
          </p:nvSpPr>
          <p:spPr bwMode="auto">
            <a:xfrm rot="16200000">
              <a:off x="3619500" y="5143500"/>
              <a:ext cx="11430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6" name="Rechteck 175"/>
            <p:cNvSpPr/>
            <p:nvPr/>
          </p:nvSpPr>
          <p:spPr bwMode="auto">
            <a:xfrm rot="16200000">
              <a:off x="3924300" y="4914900"/>
              <a:ext cx="5334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7" name="Ellipse 176"/>
            <p:cNvSpPr/>
            <p:nvPr/>
          </p:nvSpPr>
          <p:spPr bwMode="auto">
            <a:xfrm rot="16200000">
              <a:off x="4114800" y="4800601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8" name="Ellipse 177"/>
            <p:cNvSpPr/>
            <p:nvPr/>
          </p:nvSpPr>
          <p:spPr bwMode="auto">
            <a:xfrm rot="16200000">
              <a:off x="4114800" y="5638800"/>
              <a:ext cx="152400" cy="152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16" name="Gerade Verbindung mit Pfeil 15"/>
          <p:cNvCxnSpPr/>
          <p:nvPr/>
        </p:nvCxnSpPr>
        <p:spPr bwMode="auto">
          <a:xfrm rot="10800000" flipH="1">
            <a:off x="1905001" y="4572000"/>
            <a:ext cx="6096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" name="Gruppieren 21"/>
          <p:cNvGrpSpPr/>
          <p:nvPr/>
        </p:nvGrpSpPr>
        <p:grpSpPr>
          <a:xfrm>
            <a:off x="5029200" y="2362200"/>
            <a:ext cx="762000" cy="152400"/>
            <a:chOff x="6324600" y="1447800"/>
            <a:chExt cx="762000" cy="152400"/>
          </a:xfrm>
        </p:grpSpPr>
        <p:cxnSp>
          <p:nvCxnSpPr>
            <p:cNvPr id="23" name="Gerade Verbindung 22"/>
            <p:cNvCxnSpPr/>
            <p:nvPr/>
          </p:nvCxnSpPr>
          <p:spPr bwMode="auto">
            <a:xfrm>
              <a:off x="63246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Gerade Verbindung 23"/>
            <p:cNvCxnSpPr/>
            <p:nvPr/>
          </p:nvCxnSpPr>
          <p:spPr bwMode="auto">
            <a:xfrm flipV="1">
              <a:off x="6553200" y="14478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Gerade Verbindung 24"/>
            <p:cNvCxnSpPr/>
            <p:nvPr/>
          </p:nvCxnSpPr>
          <p:spPr bwMode="auto">
            <a:xfrm flipH="1" flipV="1">
              <a:off x="6629400" y="1447800"/>
              <a:ext cx="1524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Gerade Verbindung 25"/>
            <p:cNvCxnSpPr/>
            <p:nvPr/>
          </p:nvCxnSpPr>
          <p:spPr bwMode="auto">
            <a:xfrm flipV="1">
              <a:off x="6781800" y="15240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Gerade Verbindung 26"/>
            <p:cNvCxnSpPr/>
            <p:nvPr/>
          </p:nvCxnSpPr>
          <p:spPr bwMode="auto">
            <a:xfrm>
              <a:off x="68580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DD45B8-53DB-4219-A026-0A728A62226B}" type="slidenum">
              <a:rPr lang="de-DE" altLang="de-DE" smtClean="0"/>
              <a:pPr>
                <a:defRPr/>
              </a:pPr>
              <a:t>75</a:t>
            </a:fld>
            <a:endParaRPr lang="de-DE" altLang="de-DE"/>
          </a:p>
        </p:txBody>
      </p:sp>
      <p:grpSp>
        <p:nvGrpSpPr>
          <p:cNvPr id="29" name="Gruppieren 28"/>
          <p:cNvGrpSpPr/>
          <p:nvPr/>
        </p:nvGrpSpPr>
        <p:grpSpPr>
          <a:xfrm>
            <a:off x="2667000" y="2057400"/>
            <a:ext cx="762000" cy="762000"/>
            <a:chOff x="6324600" y="1447800"/>
            <a:chExt cx="762000" cy="152400"/>
          </a:xfrm>
        </p:grpSpPr>
        <p:cxnSp>
          <p:nvCxnSpPr>
            <p:cNvPr id="30" name="Gerade Verbindung 29"/>
            <p:cNvCxnSpPr/>
            <p:nvPr/>
          </p:nvCxnSpPr>
          <p:spPr bwMode="auto">
            <a:xfrm>
              <a:off x="63246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Gerade Verbindung 30"/>
            <p:cNvCxnSpPr/>
            <p:nvPr/>
          </p:nvCxnSpPr>
          <p:spPr bwMode="auto">
            <a:xfrm flipV="1">
              <a:off x="6553200" y="14478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Gerade Verbindung 31"/>
            <p:cNvCxnSpPr/>
            <p:nvPr/>
          </p:nvCxnSpPr>
          <p:spPr bwMode="auto">
            <a:xfrm flipH="1" flipV="1">
              <a:off x="6629400" y="1447800"/>
              <a:ext cx="1524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Gerade Verbindung 32"/>
            <p:cNvCxnSpPr/>
            <p:nvPr/>
          </p:nvCxnSpPr>
          <p:spPr bwMode="auto">
            <a:xfrm flipV="1">
              <a:off x="6781800" y="1524000"/>
              <a:ext cx="7620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33"/>
            <p:cNvCxnSpPr/>
            <p:nvPr/>
          </p:nvCxnSpPr>
          <p:spPr bwMode="auto">
            <a:xfrm>
              <a:off x="6858000" y="1524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7997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 err="1"/>
              <a:t>Matching</a:t>
            </a:r>
            <a:endParaRPr lang="de-DE" b="0" dirty="0"/>
          </a:p>
        </p:txBody>
      </p:sp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573" y="1123950"/>
            <a:ext cx="4994031" cy="480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312500" y="1123950"/>
            <a:ext cx="300915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- gleiche Orientierung auf dem Chip</a:t>
            </a:r>
          </a:p>
          <a:p>
            <a:endParaRPr lang="de-DE" sz="1400"/>
          </a:p>
          <a:p>
            <a:r>
              <a:rPr lang="de-DE" sz="1400"/>
              <a:t>(Beispiel: Transistorpaar)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DD45B8-53DB-4219-A026-0A728A62226B}" type="slidenum">
              <a:rPr lang="de-DE" altLang="de-DE" smtClean="0"/>
              <a:pPr>
                <a:defRPr/>
              </a:pPr>
              <a:t>76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0393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 err="1"/>
              <a:t>Matching</a:t>
            </a:r>
            <a:endParaRPr lang="de-DE" b="0" dirty="0"/>
          </a:p>
        </p:txBody>
      </p:sp>
      <p:grpSp>
        <p:nvGrpSpPr>
          <p:cNvPr id="18" name="Gruppieren 17"/>
          <p:cNvGrpSpPr/>
          <p:nvPr/>
        </p:nvGrpSpPr>
        <p:grpSpPr>
          <a:xfrm>
            <a:off x="2286000" y="2743200"/>
            <a:ext cx="685800" cy="762000"/>
            <a:chOff x="2286000" y="3657600"/>
            <a:chExt cx="685800" cy="762000"/>
          </a:xfrm>
        </p:grpSpPr>
        <p:grpSp>
          <p:nvGrpSpPr>
            <p:cNvPr id="83" name="Gruppieren 82"/>
            <p:cNvGrpSpPr/>
            <p:nvPr/>
          </p:nvGrpSpPr>
          <p:grpSpPr>
            <a:xfrm flipH="1">
              <a:off x="2438400" y="3657600"/>
              <a:ext cx="533400" cy="762000"/>
              <a:chOff x="1600200" y="4419600"/>
              <a:chExt cx="533400" cy="762000"/>
            </a:xfrm>
          </p:grpSpPr>
          <p:sp>
            <p:nvSpPr>
              <p:cNvPr id="181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2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3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4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5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6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7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188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86" name="Gerade Verbindung 85"/>
            <p:cNvCxnSpPr/>
            <p:nvPr/>
          </p:nvCxnSpPr>
          <p:spPr bwMode="auto">
            <a:xfrm flipH="1">
              <a:off x="2286000" y="4419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88" name="Gerade Verbindung 87"/>
          <p:cNvCxnSpPr/>
          <p:nvPr/>
        </p:nvCxnSpPr>
        <p:spPr bwMode="auto">
          <a:xfrm>
            <a:off x="2971800" y="2667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Gerade Verbindung 5"/>
          <p:cNvCxnSpPr/>
          <p:nvPr/>
        </p:nvCxnSpPr>
        <p:spPr bwMode="auto">
          <a:xfrm flipH="1">
            <a:off x="2438400" y="26670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8"/>
          <p:cNvCxnSpPr>
            <a:stCxn id="186" idx="1"/>
          </p:cNvCxnSpPr>
          <p:nvPr/>
        </p:nvCxnSpPr>
        <p:spPr bwMode="auto">
          <a:xfrm flipV="1">
            <a:off x="2438399" y="2209800"/>
            <a:ext cx="1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Ellipse 12"/>
          <p:cNvSpPr/>
          <p:nvPr/>
        </p:nvSpPr>
        <p:spPr bwMode="auto">
          <a:xfrm>
            <a:off x="2209800" y="1752600"/>
            <a:ext cx="457200" cy="457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5" name="Gerade Verbindung 14"/>
          <p:cNvCxnSpPr>
            <a:endCxn id="13" idx="0"/>
          </p:cNvCxnSpPr>
          <p:nvPr/>
        </p:nvCxnSpPr>
        <p:spPr bwMode="auto">
          <a:xfrm>
            <a:off x="2438400" y="137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feld 16"/>
          <p:cNvSpPr txBox="1"/>
          <p:nvPr/>
        </p:nvSpPr>
        <p:spPr>
          <a:xfrm>
            <a:off x="2485689" y="2209800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Io</a:t>
            </a:r>
            <a:endParaRPr lang="de-DE" dirty="0"/>
          </a:p>
        </p:txBody>
      </p:sp>
      <p:cxnSp>
        <p:nvCxnSpPr>
          <p:cNvPr id="189" name="Gerade Verbindung 188"/>
          <p:cNvCxnSpPr/>
          <p:nvPr/>
        </p:nvCxnSpPr>
        <p:spPr bwMode="auto">
          <a:xfrm flipH="1">
            <a:off x="2286000" y="1371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0" name="Gruppieren 189"/>
          <p:cNvGrpSpPr/>
          <p:nvPr/>
        </p:nvGrpSpPr>
        <p:grpSpPr>
          <a:xfrm flipH="1">
            <a:off x="2971800" y="2743200"/>
            <a:ext cx="685800" cy="762000"/>
            <a:chOff x="2286000" y="3657600"/>
            <a:chExt cx="685800" cy="762000"/>
          </a:xfrm>
        </p:grpSpPr>
        <p:grpSp>
          <p:nvGrpSpPr>
            <p:cNvPr id="191" name="Gruppieren 190"/>
            <p:cNvGrpSpPr/>
            <p:nvPr/>
          </p:nvGrpSpPr>
          <p:grpSpPr>
            <a:xfrm flipH="1">
              <a:off x="2438400" y="3657600"/>
              <a:ext cx="533400" cy="762000"/>
              <a:chOff x="1600200" y="4419600"/>
              <a:chExt cx="533400" cy="762000"/>
            </a:xfrm>
          </p:grpSpPr>
          <p:sp>
            <p:nvSpPr>
              <p:cNvPr id="193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94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95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96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97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98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99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200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92" name="Gerade Verbindung 191"/>
            <p:cNvCxnSpPr/>
            <p:nvPr/>
          </p:nvCxnSpPr>
          <p:spPr bwMode="auto">
            <a:xfrm flipH="1">
              <a:off x="2286000" y="4419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1" name="Gerade Verbindung 20"/>
          <p:cNvCxnSpPr>
            <a:stCxn id="198" idx="1"/>
          </p:cNvCxnSpPr>
          <p:nvPr/>
        </p:nvCxnSpPr>
        <p:spPr bwMode="auto">
          <a:xfrm flipH="1" flipV="1">
            <a:off x="3505200" y="2438400"/>
            <a:ext cx="1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0" name="Textfeld 99"/>
          <p:cNvSpPr txBox="1"/>
          <p:nvPr/>
        </p:nvSpPr>
        <p:spPr>
          <a:xfrm>
            <a:off x="3119448" y="2209800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2xIo</a:t>
            </a:r>
            <a:endParaRPr lang="de-DE" dirty="0"/>
          </a:p>
        </p:txBody>
      </p:sp>
      <p:sp>
        <p:nvSpPr>
          <p:cNvPr id="101" name="Rechteck 100"/>
          <p:cNvSpPr/>
          <p:nvPr/>
        </p:nvSpPr>
        <p:spPr bwMode="auto">
          <a:xfrm rot="16200000">
            <a:off x="4686300" y="1790700"/>
            <a:ext cx="11430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2" name="Rechteck 101"/>
          <p:cNvSpPr/>
          <p:nvPr/>
        </p:nvSpPr>
        <p:spPr bwMode="auto">
          <a:xfrm rot="16200000">
            <a:off x="4991100" y="1562100"/>
            <a:ext cx="5334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3" name="Ellipse 102"/>
          <p:cNvSpPr/>
          <p:nvPr/>
        </p:nvSpPr>
        <p:spPr bwMode="auto">
          <a:xfrm rot="16200000">
            <a:off x="5181600" y="1447801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4" name="Ellipse 103"/>
          <p:cNvSpPr/>
          <p:nvPr/>
        </p:nvSpPr>
        <p:spPr bwMode="auto">
          <a:xfrm rot="16200000">
            <a:off x="5181600" y="22860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5" name="Rechteck 104"/>
          <p:cNvSpPr/>
          <p:nvPr/>
        </p:nvSpPr>
        <p:spPr bwMode="auto">
          <a:xfrm rot="16200000">
            <a:off x="6134100" y="1638300"/>
            <a:ext cx="1143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6" name="Rechteck 105"/>
          <p:cNvSpPr/>
          <p:nvPr/>
        </p:nvSpPr>
        <p:spPr bwMode="auto">
          <a:xfrm rot="16200000">
            <a:off x="6438900" y="1409700"/>
            <a:ext cx="533400" cy="1066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7" name="Ellipse 106"/>
          <p:cNvSpPr/>
          <p:nvPr/>
        </p:nvSpPr>
        <p:spPr bwMode="auto">
          <a:xfrm rot="16200000">
            <a:off x="6477000" y="1447801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8" name="Ellipse 107"/>
          <p:cNvSpPr/>
          <p:nvPr/>
        </p:nvSpPr>
        <p:spPr bwMode="auto">
          <a:xfrm rot="16200000">
            <a:off x="6477000" y="22860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9" name="Ellipse 108"/>
          <p:cNvSpPr/>
          <p:nvPr/>
        </p:nvSpPr>
        <p:spPr bwMode="auto">
          <a:xfrm rot="16200000">
            <a:off x="6781800" y="14478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0" name="Ellipse 109"/>
          <p:cNvSpPr/>
          <p:nvPr/>
        </p:nvSpPr>
        <p:spPr bwMode="auto">
          <a:xfrm rot="16200000">
            <a:off x="6781800" y="22860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724400" y="1371600"/>
            <a:ext cx="415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W0</a:t>
            </a:r>
            <a:endParaRPr lang="de-DE" dirty="0"/>
          </a:p>
        </p:txBody>
      </p:sp>
      <p:sp>
        <p:nvSpPr>
          <p:cNvPr id="111" name="Textfeld 110"/>
          <p:cNvSpPr txBox="1"/>
          <p:nvPr/>
        </p:nvSpPr>
        <p:spPr>
          <a:xfrm>
            <a:off x="5943600" y="1371600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2W0</a:t>
            </a:r>
            <a:endParaRPr lang="de-DE" dirty="0"/>
          </a:p>
        </p:txBody>
      </p:sp>
      <p:cxnSp>
        <p:nvCxnSpPr>
          <p:cNvPr id="7" name="Gerade Verbindung mit Pfeil 6"/>
          <p:cNvCxnSpPr/>
          <p:nvPr/>
        </p:nvCxnSpPr>
        <p:spPr bwMode="auto">
          <a:xfrm>
            <a:off x="5105400" y="3352800"/>
            <a:ext cx="0" cy="1066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5" name="Rechteck 114"/>
          <p:cNvSpPr/>
          <p:nvPr/>
        </p:nvSpPr>
        <p:spPr bwMode="auto">
          <a:xfrm rot="16200000">
            <a:off x="4686300" y="4991100"/>
            <a:ext cx="11430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6" name="Rechteck 115"/>
          <p:cNvSpPr/>
          <p:nvPr/>
        </p:nvSpPr>
        <p:spPr bwMode="auto">
          <a:xfrm rot="16200000">
            <a:off x="4991100" y="4762500"/>
            <a:ext cx="5334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7" name="Ellipse 116"/>
          <p:cNvSpPr/>
          <p:nvPr/>
        </p:nvSpPr>
        <p:spPr bwMode="auto">
          <a:xfrm rot="16200000">
            <a:off x="5181600" y="4648201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8" name="Ellipse 117"/>
          <p:cNvSpPr/>
          <p:nvPr/>
        </p:nvSpPr>
        <p:spPr bwMode="auto">
          <a:xfrm rot="16200000">
            <a:off x="5181600" y="54864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9" name="Textfeld 118"/>
          <p:cNvSpPr txBox="1"/>
          <p:nvPr/>
        </p:nvSpPr>
        <p:spPr>
          <a:xfrm>
            <a:off x="3886200" y="4572000"/>
            <a:ext cx="1184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Weff0=W0-dW</a:t>
            </a:r>
            <a:endParaRPr lang="de-DE" dirty="0"/>
          </a:p>
        </p:txBody>
      </p:sp>
      <p:sp>
        <p:nvSpPr>
          <p:cNvPr id="120" name="Rechteck 119"/>
          <p:cNvSpPr/>
          <p:nvPr/>
        </p:nvSpPr>
        <p:spPr bwMode="auto">
          <a:xfrm rot="16200000">
            <a:off x="4686300" y="5067300"/>
            <a:ext cx="1143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1" name="Textfeld 120"/>
          <p:cNvSpPr txBox="1"/>
          <p:nvPr/>
        </p:nvSpPr>
        <p:spPr>
          <a:xfrm>
            <a:off x="4003797" y="5943600"/>
            <a:ext cx="1986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Systematischer Fehler </a:t>
            </a:r>
            <a:r>
              <a:rPr lang="de-DE" dirty="0" err="1" smtClean="0"/>
              <a:t>dW</a:t>
            </a:r>
            <a:endParaRPr lang="de-DE" dirty="0"/>
          </a:p>
        </p:txBody>
      </p:sp>
      <p:sp>
        <p:nvSpPr>
          <p:cNvPr id="122" name="Rechteck 121"/>
          <p:cNvSpPr/>
          <p:nvPr/>
        </p:nvSpPr>
        <p:spPr bwMode="auto">
          <a:xfrm>
            <a:off x="1219200" y="5181600"/>
            <a:ext cx="23622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23" name="Gerade Verbindung 122"/>
          <p:cNvCxnSpPr/>
          <p:nvPr/>
        </p:nvCxnSpPr>
        <p:spPr bwMode="auto">
          <a:xfrm>
            <a:off x="1600200" y="5590401"/>
            <a:ext cx="1066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Gerade Verbindung 123"/>
          <p:cNvCxnSpPr/>
          <p:nvPr/>
        </p:nvCxnSpPr>
        <p:spPr bwMode="auto">
          <a:xfrm>
            <a:off x="2667000" y="5590401"/>
            <a:ext cx="1524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Gerade Verbindung 124"/>
          <p:cNvCxnSpPr/>
          <p:nvPr/>
        </p:nvCxnSpPr>
        <p:spPr bwMode="auto">
          <a:xfrm flipH="1">
            <a:off x="1447800" y="5590401"/>
            <a:ext cx="1524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Gerade Verbindung 125"/>
          <p:cNvCxnSpPr/>
          <p:nvPr/>
        </p:nvCxnSpPr>
        <p:spPr bwMode="auto">
          <a:xfrm>
            <a:off x="2819400" y="6200001"/>
            <a:ext cx="91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Gerade Verbindung 126"/>
          <p:cNvCxnSpPr/>
          <p:nvPr/>
        </p:nvCxnSpPr>
        <p:spPr bwMode="auto">
          <a:xfrm>
            <a:off x="533400" y="6200001"/>
            <a:ext cx="91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8" name="Textfeld 127"/>
          <p:cNvSpPr txBox="1"/>
          <p:nvPr/>
        </p:nvSpPr>
        <p:spPr>
          <a:xfrm>
            <a:off x="2873960" y="5971401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SiO2</a:t>
            </a:r>
            <a:endParaRPr lang="de-DE" dirty="0"/>
          </a:p>
        </p:txBody>
      </p:sp>
      <p:sp>
        <p:nvSpPr>
          <p:cNvPr id="129" name="Trapezoid 128"/>
          <p:cNvSpPr/>
          <p:nvPr/>
        </p:nvSpPr>
        <p:spPr bwMode="auto">
          <a:xfrm>
            <a:off x="1447800" y="5590401"/>
            <a:ext cx="1371600" cy="609600"/>
          </a:xfrm>
          <a:prstGeom prst="trapezoid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0" name="Textfeld 129"/>
          <p:cNvSpPr txBox="1"/>
          <p:nvPr/>
        </p:nvSpPr>
        <p:spPr>
          <a:xfrm>
            <a:off x="914400" y="4876800"/>
            <a:ext cx="482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Poly</a:t>
            </a:r>
            <a:endParaRPr lang="de-DE" dirty="0"/>
          </a:p>
        </p:txBody>
      </p:sp>
      <p:sp>
        <p:nvSpPr>
          <p:cNvPr id="138" name="Textfeld 137"/>
          <p:cNvSpPr txBox="1"/>
          <p:nvPr/>
        </p:nvSpPr>
        <p:spPr>
          <a:xfrm>
            <a:off x="1768745" y="5410200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Gateoxid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 bwMode="auto">
          <a:xfrm flipV="1">
            <a:off x="2819400" y="4953000"/>
            <a:ext cx="0" cy="1524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Gerade Verbindung 140"/>
          <p:cNvCxnSpPr/>
          <p:nvPr/>
        </p:nvCxnSpPr>
        <p:spPr bwMode="auto">
          <a:xfrm flipV="1">
            <a:off x="1447800" y="4953000"/>
            <a:ext cx="0" cy="1524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2" name="Textfeld 141"/>
          <p:cNvSpPr txBox="1"/>
          <p:nvPr/>
        </p:nvSpPr>
        <p:spPr>
          <a:xfrm>
            <a:off x="1447800" y="6172200"/>
            <a:ext cx="415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W0</a:t>
            </a:r>
            <a:endParaRPr lang="de-DE" dirty="0"/>
          </a:p>
        </p:txBody>
      </p:sp>
      <p:cxnSp>
        <p:nvCxnSpPr>
          <p:cNvPr id="143" name="Gerade Verbindung 142"/>
          <p:cNvCxnSpPr/>
          <p:nvPr/>
        </p:nvCxnSpPr>
        <p:spPr bwMode="auto">
          <a:xfrm flipV="1">
            <a:off x="2667000" y="4419600"/>
            <a:ext cx="0" cy="1524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Gerade Verbindung 143"/>
          <p:cNvCxnSpPr/>
          <p:nvPr/>
        </p:nvCxnSpPr>
        <p:spPr bwMode="auto">
          <a:xfrm flipV="1">
            <a:off x="1600200" y="4419600"/>
            <a:ext cx="0" cy="1524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5" name="Textfeld 144"/>
          <p:cNvSpPr txBox="1"/>
          <p:nvPr/>
        </p:nvSpPr>
        <p:spPr>
          <a:xfrm>
            <a:off x="1567725" y="4876800"/>
            <a:ext cx="1099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Weff</a:t>
            </a:r>
            <a:r>
              <a:rPr lang="de-DE" dirty="0" smtClean="0"/>
              <a:t>=W0-dW</a:t>
            </a:r>
            <a:endParaRPr lang="de-DE" dirty="0"/>
          </a:p>
        </p:txBody>
      </p:sp>
      <p:cxnSp>
        <p:nvCxnSpPr>
          <p:cNvPr id="14" name="Gerade Verbindung mit Pfeil 13"/>
          <p:cNvCxnSpPr/>
          <p:nvPr/>
        </p:nvCxnSpPr>
        <p:spPr bwMode="auto">
          <a:xfrm>
            <a:off x="1600200" y="4800600"/>
            <a:ext cx="1066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Gerade Verbindung mit Pfeil 147"/>
          <p:cNvCxnSpPr/>
          <p:nvPr/>
        </p:nvCxnSpPr>
        <p:spPr bwMode="auto">
          <a:xfrm>
            <a:off x="1447800" y="6400800"/>
            <a:ext cx="13716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0" name="Rechteck 149"/>
          <p:cNvSpPr/>
          <p:nvPr/>
        </p:nvSpPr>
        <p:spPr bwMode="auto">
          <a:xfrm rot="16200000">
            <a:off x="6134100" y="4838700"/>
            <a:ext cx="1143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1" name="Rechteck 150"/>
          <p:cNvSpPr/>
          <p:nvPr/>
        </p:nvSpPr>
        <p:spPr bwMode="auto">
          <a:xfrm rot="16200000">
            <a:off x="6553200" y="4495800"/>
            <a:ext cx="533400" cy="1295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2" name="Ellipse 151"/>
          <p:cNvSpPr/>
          <p:nvPr/>
        </p:nvSpPr>
        <p:spPr bwMode="auto">
          <a:xfrm rot="16200000">
            <a:off x="6477000" y="4648201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3" name="Ellipse 152"/>
          <p:cNvSpPr/>
          <p:nvPr/>
        </p:nvSpPr>
        <p:spPr bwMode="auto">
          <a:xfrm rot="16200000">
            <a:off x="6477000" y="54864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4" name="Textfeld 153"/>
          <p:cNvSpPr txBox="1"/>
          <p:nvPr/>
        </p:nvSpPr>
        <p:spPr>
          <a:xfrm>
            <a:off x="5429217" y="4295001"/>
            <a:ext cx="12691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Weff2=2W0-dW</a:t>
            </a:r>
            <a:endParaRPr lang="de-DE" dirty="0"/>
          </a:p>
        </p:txBody>
      </p:sp>
      <p:sp>
        <p:nvSpPr>
          <p:cNvPr id="155" name="Rechteck 154"/>
          <p:cNvSpPr/>
          <p:nvPr/>
        </p:nvSpPr>
        <p:spPr bwMode="auto">
          <a:xfrm rot="16200000">
            <a:off x="6134100" y="4914900"/>
            <a:ext cx="11430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56" name="Gerade Verbindung mit Pfeil 155"/>
          <p:cNvCxnSpPr/>
          <p:nvPr/>
        </p:nvCxnSpPr>
        <p:spPr bwMode="auto">
          <a:xfrm>
            <a:off x="6400800" y="3200400"/>
            <a:ext cx="0" cy="1066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mit Pfeil 19"/>
          <p:cNvCxnSpPr/>
          <p:nvPr/>
        </p:nvCxnSpPr>
        <p:spPr bwMode="auto">
          <a:xfrm>
            <a:off x="6400800" y="4953000"/>
            <a:ext cx="6096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9" name="Ellipse 158"/>
          <p:cNvSpPr/>
          <p:nvPr/>
        </p:nvSpPr>
        <p:spPr bwMode="auto">
          <a:xfrm rot="16200000">
            <a:off x="6781800" y="4648201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0" name="Ellipse 159"/>
          <p:cNvSpPr/>
          <p:nvPr/>
        </p:nvSpPr>
        <p:spPr bwMode="auto">
          <a:xfrm rot="16200000">
            <a:off x="6781800" y="54864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1" name="Textfeld 160"/>
          <p:cNvSpPr txBox="1"/>
          <p:nvPr/>
        </p:nvSpPr>
        <p:spPr>
          <a:xfrm>
            <a:off x="6611103" y="5943600"/>
            <a:ext cx="14287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Weff2 != Weff0 * 2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7162800" y="1371600"/>
            <a:ext cx="830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Designed</a:t>
            </a:r>
            <a:endParaRPr lang="de-DE" dirty="0"/>
          </a:p>
        </p:txBody>
      </p:sp>
      <p:sp>
        <p:nvSpPr>
          <p:cNvPr id="163" name="Textfeld 162"/>
          <p:cNvSpPr txBox="1"/>
          <p:nvPr/>
        </p:nvSpPr>
        <p:spPr>
          <a:xfrm>
            <a:off x="7088321" y="4495800"/>
            <a:ext cx="1132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 Wirklichkeit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DD45B8-53DB-4219-A026-0A728A62226B}" type="slidenum">
              <a:rPr lang="de-DE" altLang="de-DE" smtClean="0"/>
              <a:pPr>
                <a:defRPr/>
              </a:pPr>
              <a:t>77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5630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 err="1"/>
              <a:t>Matching</a:t>
            </a:r>
            <a:endParaRPr lang="de-DE" b="0" dirty="0"/>
          </a:p>
        </p:txBody>
      </p:sp>
      <p:grpSp>
        <p:nvGrpSpPr>
          <p:cNvPr id="18" name="Gruppieren 17"/>
          <p:cNvGrpSpPr/>
          <p:nvPr/>
        </p:nvGrpSpPr>
        <p:grpSpPr>
          <a:xfrm>
            <a:off x="2286000" y="2743200"/>
            <a:ext cx="685800" cy="762000"/>
            <a:chOff x="2286000" y="3657600"/>
            <a:chExt cx="685800" cy="762000"/>
          </a:xfrm>
        </p:grpSpPr>
        <p:grpSp>
          <p:nvGrpSpPr>
            <p:cNvPr id="83" name="Gruppieren 82"/>
            <p:cNvGrpSpPr/>
            <p:nvPr/>
          </p:nvGrpSpPr>
          <p:grpSpPr>
            <a:xfrm flipH="1">
              <a:off x="2438400" y="3657600"/>
              <a:ext cx="533400" cy="762000"/>
              <a:chOff x="1600200" y="4419600"/>
              <a:chExt cx="533400" cy="762000"/>
            </a:xfrm>
          </p:grpSpPr>
          <p:sp>
            <p:nvSpPr>
              <p:cNvPr id="181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2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3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4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5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6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87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188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86" name="Gerade Verbindung 85"/>
            <p:cNvCxnSpPr/>
            <p:nvPr/>
          </p:nvCxnSpPr>
          <p:spPr bwMode="auto">
            <a:xfrm flipH="1">
              <a:off x="2286000" y="4419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88" name="Gerade Verbindung 87"/>
          <p:cNvCxnSpPr/>
          <p:nvPr/>
        </p:nvCxnSpPr>
        <p:spPr bwMode="auto">
          <a:xfrm>
            <a:off x="2971800" y="2667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Gerade Verbindung 5"/>
          <p:cNvCxnSpPr/>
          <p:nvPr/>
        </p:nvCxnSpPr>
        <p:spPr bwMode="auto">
          <a:xfrm flipH="1">
            <a:off x="2438400" y="26670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8"/>
          <p:cNvCxnSpPr>
            <a:stCxn id="186" idx="1"/>
          </p:cNvCxnSpPr>
          <p:nvPr/>
        </p:nvCxnSpPr>
        <p:spPr bwMode="auto">
          <a:xfrm flipV="1">
            <a:off x="2438399" y="2209800"/>
            <a:ext cx="1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Ellipse 12"/>
          <p:cNvSpPr/>
          <p:nvPr/>
        </p:nvSpPr>
        <p:spPr bwMode="auto">
          <a:xfrm>
            <a:off x="2209800" y="1752600"/>
            <a:ext cx="457200" cy="457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5" name="Gerade Verbindung 14"/>
          <p:cNvCxnSpPr>
            <a:endCxn id="13" idx="0"/>
          </p:cNvCxnSpPr>
          <p:nvPr/>
        </p:nvCxnSpPr>
        <p:spPr bwMode="auto">
          <a:xfrm>
            <a:off x="2438400" y="1371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feld 16"/>
          <p:cNvSpPr txBox="1"/>
          <p:nvPr/>
        </p:nvSpPr>
        <p:spPr>
          <a:xfrm>
            <a:off x="2485689" y="2209800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Io</a:t>
            </a:r>
            <a:endParaRPr lang="de-DE" dirty="0"/>
          </a:p>
        </p:txBody>
      </p:sp>
      <p:cxnSp>
        <p:nvCxnSpPr>
          <p:cNvPr id="189" name="Gerade Verbindung 188"/>
          <p:cNvCxnSpPr/>
          <p:nvPr/>
        </p:nvCxnSpPr>
        <p:spPr bwMode="auto">
          <a:xfrm flipH="1">
            <a:off x="2286000" y="1371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0" name="Gruppieren 189"/>
          <p:cNvGrpSpPr/>
          <p:nvPr/>
        </p:nvGrpSpPr>
        <p:grpSpPr>
          <a:xfrm flipH="1">
            <a:off x="2971800" y="2743200"/>
            <a:ext cx="685800" cy="762000"/>
            <a:chOff x="2286000" y="3657600"/>
            <a:chExt cx="685800" cy="762000"/>
          </a:xfrm>
        </p:grpSpPr>
        <p:grpSp>
          <p:nvGrpSpPr>
            <p:cNvPr id="191" name="Gruppieren 190"/>
            <p:cNvGrpSpPr/>
            <p:nvPr/>
          </p:nvGrpSpPr>
          <p:grpSpPr>
            <a:xfrm flipH="1">
              <a:off x="2438400" y="3657600"/>
              <a:ext cx="533400" cy="762000"/>
              <a:chOff x="1600200" y="4419600"/>
              <a:chExt cx="533400" cy="762000"/>
            </a:xfrm>
          </p:grpSpPr>
          <p:sp>
            <p:nvSpPr>
              <p:cNvPr id="193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2057400" y="48768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94" name="Line 19"/>
              <p:cNvSpPr>
                <a:spLocks noChangeShapeType="1"/>
              </p:cNvSpPr>
              <p:nvPr/>
            </p:nvSpPr>
            <p:spPr bwMode="auto">
              <a:xfrm rot="16200000">
                <a:off x="18288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95" name="Line 20"/>
              <p:cNvSpPr>
                <a:spLocks noChangeShapeType="1"/>
              </p:cNvSpPr>
              <p:nvPr/>
            </p:nvSpPr>
            <p:spPr bwMode="auto">
              <a:xfrm rot="16200000">
                <a:off x="1828800" y="47244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96" name="Line 21"/>
              <p:cNvSpPr>
                <a:spLocks noChangeShapeType="1"/>
              </p:cNvSpPr>
              <p:nvPr/>
            </p:nvSpPr>
            <p:spPr bwMode="auto">
              <a:xfrm rot="16200000">
                <a:off x="1752600" y="4800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97" name="Line 22"/>
              <p:cNvSpPr>
                <a:spLocks noChangeShapeType="1"/>
              </p:cNvSpPr>
              <p:nvPr/>
            </p:nvSpPr>
            <p:spPr bwMode="auto">
              <a:xfrm rot="16200000" flipV="1">
                <a:off x="2057400" y="4572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98" name="Line 23"/>
              <p:cNvSpPr>
                <a:spLocks noChangeShapeType="1"/>
              </p:cNvSpPr>
              <p:nvPr/>
            </p:nvSpPr>
            <p:spPr bwMode="auto">
              <a:xfrm rot="16200000">
                <a:off x="2019300" y="45339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199" name="Line 24"/>
              <p:cNvSpPr>
                <a:spLocks noChangeShapeType="1"/>
              </p:cNvSpPr>
              <p:nvPr/>
            </p:nvSpPr>
            <p:spPr bwMode="auto">
              <a:xfrm rot="16200000">
                <a:off x="2019300" y="50673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de-DE"/>
              </a:p>
            </p:txBody>
          </p:sp>
          <p:cxnSp>
            <p:nvCxnSpPr>
              <p:cNvPr id="200" name="Gerade Verbindung 259"/>
              <p:cNvCxnSpPr>
                <a:cxnSpLocks noChangeShapeType="1"/>
              </p:cNvCxnSpPr>
              <p:nvPr/>
            </p:nvCxnSpPr>
            <p:spPr bwMode="auto">
              <a:xfrm flipH="1" flipV="1">
                <a:off x="1600200" y="4800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92" name="Gerade Verbindung 191"/>
            <p:cNvCxnSpPr/>
            <p:nvPr/>
          </p:nvCxnSpPr>
          <p:spPr bwMode="auto">
            <a:xfrm flipH="1">
              <a:off x="2286000" y="4419600"/>
              <a:ext cx="3048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1" name="Gerade Verbindung 20"/>
          <p:cNvCxnSpPr>
            <a:stCxn id="198" idx="1"/>
          </p:cNvCxnSpPr>
          <p:nvPr/>
        </p:nvCxnSpPr>
        <p:spPr bwMode="auto">
          <a:xfrm flipH="1" flipV="1">
            <a:off x="3505200" y="2438400"/>
            <a:ext cx="1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0" name="Textfeld 99"/>
          <p:cNvSpPr txBox="1"/>
          <p:nvPr/>
        </p:nvSpPr>
        <p:spPr>
          <a:xfrm>
            <a:off x="3119448" y="2209800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2xIo</a:t>
            </a:r>
            <a:endParaRPr lang="de-DE" dirty="0"/>
          </a:p>
        </p:txBody>
      </p:sp>
      <p:sp>
        <p:nvSpPr>
          <p:cNvPr id="101" name="Rechteck 100"/>
          <p:cNvSpPr/>
          <p:nvPr/>
        </p:nvSpPr>
        <p:spPr bwMode="auto">
          <a:xfrm rot="16200000">
            <a:off x="4686300" y="1790700"/>
            <a:ext cx="11430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2" name="Rechteck 101"/>
          <p:cNvSpPr/>
          <p:nvPr/>
        </p:nvSpPr>
        <p:spPr bwMode="auto">
          <a:xfrm rot="16200000">
            <a:off x="4991100" y="1562100"/>
            <a:ext cx="5334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3" name="Ellipse 102"/>
          <p:cNvSpPr/>
          <p:nvPr/>
        </p:nvSpPr>
        <p:spPr bwMode="auto">
          <a:xfrm rot="16200000">
            <a:off x="5181600" y="1447801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4" name="Ellipse 103"/>
          <p:cNvSpPr/>
          <p:nvPr/>
        </p:nvSpPr>
        <p:spPr bwMode="auto">
          <a:xfrm rot="16200000">
            <a:off x="5181600" y="22860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724400" y="1371600"/>
            <a:ext cx="415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W0</a:t>
            </a:r>
            <a:endParaRPr lang="de-DE" dirty="0"/>
          </a:p>
        </p:txBody>
      </p:sp>
      <p:cxnSp>
        <p:nvCxnSpPr>
          <p:cNvPr id="7" name="Gerade Verbindung mit Pfeil 6"/>
          <p:cNvCxnSpPr/>
          <p:nvPr/>
        </p:nvCxnSpPr>
        <p:spPr bwMode="auto">
          <a:xfrm>
            <a:off x="5105400" y="3352800"/>
            <a:ext cx="0" cy="1066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5" name="Rechteck 114"/>
          <p:cNvSpPr/>
          <p:nvPr/>
        </p:nvSpPr>
        <p:spPr bwMode="auto">
          <a:xfrm rot="16200000">
            <a:off x="4686300" y="4991100"/>
            <a:ext cx="11430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6" name="Rechteck 115"/>
          <p:cNvSpPr/>
          <p:nvPr/>
        </p:nvSpPr>
        <p:spPr bwMode="auto">
          <a:xfrm rot="16200000">
            <a:off x="4991100" y="4762500"/>
            <a:ext cx="5334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7" name="Ellipse 116"/>
          <p:cNvSpPr/>
          <p:nvPr/>
        </p:nvSpPr>
        <p:spPr bwMode="auto">
          <a:xfrm rot="16200000">
            <a:off x="5181600" y="4648201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8" name="Ellipse 117"/>
          <p:cNvSpPr/>
          <p:nvPr/>
        </p:nvSpPr>
        <p:spPr bwMode="auto">
          <a:xfrm rot="16200000">
            <a:off x="5181600" y="54864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9" name="Textfeld 118"/>
          <p:cNvSpPr txBox="1"/>
          <p:nvPr/>
        </p:nvSpPr>
        <p:spPr>
          <a:xfrm>
            <a:off x="3886200" y="4572000"/>
            <a:ext cx="1184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Weff0=W0-dW</a:t>
            </a:r>
            <a:endParaRPr lang="de-DE" dirty="0"/>
          </a:p>
        </p:txBody>
      </p:sp>
      <p:sp>
        <p:nvSpPr>
          <p:cNvPr id="120" name="Rechteck 119"/>
          <p:cNvSpPr/>
          <p:nvPr/>
        </p:nvSpPr>
        <p:spPr bwMode="auto">
          <a:xfrm rot="16200000">
            <a:off x="4686300" y="5067300"/>
            <a:ext cx="1143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1" name="Textfeld 120"/>
          <p:cNvSpPr txBox="1"/>
          <p:nvPr/>
        </p:nvSpPr>
        <p:spPr>
          <a:xfrm>
            <a:off x="4003797" y="5943600"/>
            <a:ext cx="1986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Systematischer Fehler </a:t>
            </a:r>
            <a:r>
              <a:rPr lang="de-DE" dirty="0" err="1" smtClean="0"/>
              <a:t>dW</a:t>
            </a:r>
            <a:endParaRPr lang="de-DE" dirty="0"/>
          </a:p>
        </p:txBody>
      </p:sp>
      <p:sp>
        <p:nvSpPr>
          <p:cNvPr id="122" name="Rechteck 121"/>
          <p:cNvSpPr/>
          <p:nvPr/>
        </p:nvSpPr>
        <p:spPr bwMode="auto">
          <a:xfrm>
            <a:off x="1219200" y="5181600"/>
            <a:ext cx="23622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23" name="Gerade Verbindung 122"/>
          <p:cNvCxnSpPr/>
          <p:nvPr/>
        </p:nvCxnSpPr>
        <p:spPr bwMode="auto">
          <a:xfrm>
            <a:off x="1600200" y="5590401"/>
            <a:ext cx="1066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Gerade Verbindung 123"/>
          <p:cNvCxnSpPr/>
          <p:nvPr/>
        </p:nvCxnSpPr>
        <p:spPr bwMode="auto">
          <a:xfrm>
            <a:off x="2667000" y="5590401"/>
            <a:ext cx="1524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Gerade Verbindung 124"/>
          <p:cNvCxnSpPr/>
          <p:nvPr/>
        </p:nvCxnSpPr>
        <p:spPr bwMode="auto">
          <a:xfrm flipH="1">
            <a:off x="1447800" y="5590401"/>
            <a:ext cx="1524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Gerade Verbindung 125"/>
          <p:cNvCxnSpPr/>
          <p:nvPr/>
        </p:nvCxnSpPr>
        <p:spPr bwMode="auto">
          <a:xfrm>
            <a:off x="2819400" y="6200001"/>
            <a:ext cx="91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Gerade Verbindung 126"/>
          <p:cNvCxnSpPr/>
          <p:nvPr/>
        </p:nvCxnSpPr>
        <p:spPr bwMode="auto">
          <a:xfrm>
            <a:off x="533400" y="6200001"/>
            <a:ext cx="91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8" name="Textfeld 127"/>
          <p:cNvSpPr txBox="1"/>
          <p:nvPr/>
        </p:nvSpPr>
        <p:spPr>
          <a:xfrm>
            <a:off x="2873960" y="5971401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SiO2</a:t>
            </a:r>
            <a:endParaRPr lang="de-DE" dirty="0"/>
          </a:p>
        </p:txBody>
      </p:sp>
      <p:sp>
        <p:nvSpPr>
          <p:cNvPr id="129" name="Trapezoid 128"/>
          <p:cNvSpPr/>
          <p:nvPr/>
        </p:nvSpPr>
        <p:spPr bwMode="auto">
          <a:xfrm>
            <a:off x="1447800" y="5590401"/>
            <a:ext cx="1371600" cy="609600"/>
          </a:xfrm>
          <a:prstGeom prst="trapezoid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0" name="Textfeld 129"/>
          <p:cNvSpPr txBox="1"/>
          <p:nvPr/>
        </p:nvSpPr>
        <p:spPr>
          <a:xfrm>
            <a:off x="914400" y="4876800"/>
            <a:ext cx="482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Poly</a:t>
            </a:r>
            <a:endParaRPr lang="de-DE" dirty="0"/>
          </a:p>
        </p:txBody>
      </p:sp>
      <p:sp>
        <p:nvSpPr>
          <p:cNvPr id="138" name="Textfeld 137"/>
          <p:cNvSpPr txBox="1"/>
          <p:nvPr/>
        </p:nvSpPr>
        <p:spPr>
          <a:xfrm>
            <a:off x="1768745" y="5410200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Gateoxid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 bwMode="auto">
          <a:xfrm flipV="1">
            <a:off x="2819400" y="4953000"/>
            <a:ext cx="0" cy="1524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Gerade Verbindung 140"/>
          <p:cNvCxnSpPr/>
          <p:nvPr/>
        </p:nvCxnSpPr>
        <p:spPr bwMode="auto">
          <a:xfrm flipV="1">
            <a:off x="1447800" y="4953000"/>
            <a:ext cx="0" cy="1524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2" name="Textfeld 141"/>
          <p:cNvSpPr txBox="1"/>
          <p:nvPr/>
        </p:nvSpPr>
        <p:spPr>
          <a:xfrm>
            <a:off x="1447800" y="6172200"/>
            <a:ext cx="415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W0</a:t>
            </a:r>
            <a:endParaRPr lang="de-DE" dirty="0"/>
          </a:p>
        </p:txBody>
      </p:sp>
      <p:cxnSp>
        <p:nvCxnSpPr>
          <p:cNvPr id="143" name="Gerade Verbindung 142"/>
          <p:cNvCxnSpPr/>
          <p:nvPr/>
        </p:nvCxnSpPr>
        <p:spPr bwMode="auto">
          <a:xfrm flipV="1">
            <a:off x="2667000" y="4419600"/>
            <a:ext cx="0" cy="1524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Gerade Verbindung 143"/>
          <p:cNvCxnSpPr/>
          <p:nvPr/>
        </p:nvCxnSpPr>
        <p:spPr bwMode="auto">
          <a:xfrm flipV="1">
            <a:off x="1600200" y="4419600"/>
            <a:ext cx="0" cy="1524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5" name="Textfeld 144"/>
          <p:cNvSpPr txBox="1"/>
          <p:nvPr/>
        </p:nvSpPr>
        <p:spPr>
          <a:xfrm>
            <a:off x="1567725" y="4876800"/>
            <a:ext cx="1099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Weff</a:t>
            </a:r>
            <a:r>
              <a:rPr lang="de-DE" dirty="0" smtClean="0"/>
              <a:t>=W0-dW</a:t>
            </a:r>
            <a:endParaRPr lang="de-DE" dirty="0"/>
          </a:p>
        </p:txBody>
      </p:sp>
      <p:cxnSp>
        <p:nvCxnSpPr>
          <p:cNvPr id="14" name="Gerade Verbindung mit Pfeil 13"/>
          <p:cNvCxnSpPr/>
          <p:nvPr/>
        </p:nvCxnSpPr>
        <p:spPr bwMode="auto">
          <a:xfrm>
            <a:off x="1600200" y="4800600"/>
            <a:ext cx="1066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Gerade Verbindung mit Pfeil 147"/>
          <p:cNvCxnSpPr/>
          <p:nvPr/>
        </p:nvCxnSpPr>
        <p:spPr bwMode="auto">
          <a:xfrm>
            <a:off x="1447800" y="6400800"/>
            <a:ext cx="13716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1" name="Textfeld 160"/>
          <p:cNvSpPr txBox="1"/>
          <p:nvPr/>
        </p:nvSpPr>
        <p:spPr>
          <a:xfrm>
            <a:off x="6611103" y="5943600"/>
            <a:ext cx="14287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Weff2 = Weff0 * 2</a:t>
            </a:r>
            <a:endParaRPr lang="de-DE" dirty="0"/>
          </a:p>
        </p:txBody>
      </p:sp>
      <p:sp>
        <p:nvSpPr>
          <p:cNvPr id="85" name="Rechteck 84"/>
          <p:cNvSpPr/>
          <p:nvPr/>
        </p:nvSpPr>
        <p:spPr bwMode="auto">
          <a:xfrm rot="16200000">
            <a:off x="6819900" y="1790700"/>
            <a:ext cx="11430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7" name="Rechteck 86"/>
          <p:cNvSpPr/>
          <p:nvPr/>
        </p:nvSpPr>
        <p:spPr bwMode="auto">
          <a:xfrm rot="16200000">
            <a:off x="7124700" y="1562100"/>
            <a:ext cx="5334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9" name="Ellipse 88"/>
          <p:cNvSpPr/>
          <p:nvPr/>
        </p:nvSpPr>
        <p:spPr bwMode="auto">
          <a:xfrm rot="16200000">
            <a:off x="7315200" y="1447801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0" name="Ellipse 89"/>
          <p:cNvSpPr/>
          <p:nvPr/>
        </p:nvSpPr>
        <p:spPr bwMode="auto">
          <a:xfrm rot="16200000">
            <a:off x="7315200" y="22860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1" name="Textfeld 90"/>
          <p:cNvSpPr txBox="1"/>
          <p:nvPr/>
        </p:nvSpPr>
        <p:spPr>
          <a:xfrm>
            <a:off x="6858000" y="1371600"/>
            <a:ext cx="415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W0</a:t>
            </a:r>
            <a:endParaRPr lang="de-DE" dirty="0"/>
          </a:p>
        </p:txBody>
      </p:sp>
      <p:cxnSp>
        <p:nvCxnSpPr>
          <p:cNvPr id="92" name="Gerade Verbindung mit Pfeil 91"/>
          <p:cNvCxnSpPr/>
          <p:nvPr/>
        </p:nvCxnSpPr>
        <p:spPr bwMode="auto">
          <a:xfrm>
            <a:off x="7239000" y="3352800"/>
            <a:ext cx="0" cy="1066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" name="Rechteck 92"/>
          <p:cNvSpPr/>
          <p:nvPr/>
        </p:nvSpPr>
        <p:spPr bwMode="auto">
          <a:xfrm rot="16200000">
            <a:off x="6819900" y="4991100"/>
            <a:ext cx="11430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4" name="Rechteck 93"/>
          <p:cNvSpPr/>
          <p:nvPr/>
        </p:nvSpPr>
        <p:spPr bwMode="auto">
          <a:xfrm rot="16200000">
            <a:off x="7124700" y="4762500"/>
            <a:ext cx="5334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5" name="Ellipse 94"/>
          <p:cNvSpPr/>
          <p:nvPr/>
        </p:nvSpPr>
        <p:spPr bwMode="auto">
          <a:xfrm rot="16200000">
            <a:off x="7315200" y="4648201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6" name="Ellipse 95"/>
          <p:cNvSpPr/>
          <p:nvPr/>
        </p:nvSpPr>
        <p:spPr bwMode="auto">
          <a:xfrm rot="16200000">
            <a:off x="7315200" y="54864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8" name="Rechteck 97"/>
          <p:cNvSpPr/>
          <p:nvPr/>
        </p:nvSpPr>
        <p:spPr bwMode="auto">
          <a:xfrm rot="16200000">
            <a:off x="6819900" y="5067300"/>
            <a:ext cx="1143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9" name="Rechteck 98"/>
          <p:cNvSpPr/>
          <p:nvPr/>
        </p:nvSpPr>
        <p:spPr bwMode="auto">
          <a:xfrm rot="16200000">
            <a:off x="7581900" y="1790700"/>
            <a:ext cx="11430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2" name="Rechteck 111"/>
          <p:cNvSpPr/>
          <p:nvPr/>
        </p:nvSpPr>
        <p:spPr bwMode="auto">
          <a:xfrm rot="16200000">
            <a:off x="7886700" y="1562100"/>
            <a:ext cx="5334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3" name="Ellipse 112"/>
          <p:cNvSpPr/>
          <p:nvPr/>
        </p:nvSpPr>
        <p:spPr bwMode="auto">
          <a:xfrm rot="16200000">
            <a:off x="8077200" y="1447801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4" name="Ellipse 113"/>
          <p:cNvSpPr/>
          <p:nvPr/>
        </p:nvSpPr>
        <p:spPr bwMode="auto">
          <a:xfrm rot="16200000">
            <a:off x="8077200" y="22860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1" name="Textfeld 130"/>
          <p:cNvSpPr txBox="1"/>
          <p:nvPr/>
        </p:nvSpPr>
        <p:spPr>
          <a:xfrm>
            <a:off x="7620000" y="1371600"/>
            <a:ext cx="415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W0</a:t>
            </a:r>
            <a:endParaRPr lang="de-DE" dirty="0"/>
          </a:p>
        </p:txBody>
      </p:sp>
      <p:sp>
        <p:nvSpPr>
          <p:cNvPr id="132" name="Rechteck 131"/>
          <p:cNvSpPr/>
          <p:nvPr/>
        </p:nvSpPr>
        <p:spPr bwMode="auto">
          <a:xfrm rot="16200000">
            <a:off x="7581900" y="4991100"/>
            <a:ext cx="11430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3" name="Rechteck 132"/>
          <p:cNvSpPr/>
          <p:nvPr/>
        </p:nvSpPr>
        <p:spPr bwMode="auto">
          <a:xfrm rot="16200000">
            <a:off x="7886700" y="4762500"/>
            <a:ext cx="5334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4" name="Ellipse 133"/>
          <p:cNvSpPr/>
          <p:nvPr/>
        </p:nvSpPr>
        <p:spPr bwMode="auto">
          <a:xfrm rot="16200000">
            <a:off x="8077200" y="4648201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5" name="Ellipse 134"/>
          <p:cNvSpPr/>
          <p:nvPr/>
        </p:nvSpPr>
        <p:spPr bwMode="auto">
          <a:xfrm rot="16200000">
            <a:off x="8077200" y="54864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6" name="Rechteck 135"/>
          <p:cNvSpPr/>
          <p:nvPr/>
        </p:nvSpPr>
        <p:spPr bwMode="auto">
          <a:xfrm rot="16200000">
            <a:off x="7581900" y="5067300"/>
            <a:ext cx="11430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DD45B8-53DB-4219-A026-0A728A62226B}" type="slidenum">
              <a:rPr lang="de-DE" altLang="de-DE" smtClean="0"/>
              <a:pPr>
                <a:defRPr/>
              </a:pPr>
              <a:t>78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2311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 err="1"/>
              <a:t>Matching</a:t>
            </a:r>
            <a:endParaRPr lang="de-DE" b="0" dirty="0"/>
          </a:p>
        </p:txBody>
      </p:sp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192" y="971550"/>
            <a:ext cx="6044712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439309" y="923925"/>
            <a:ext cx="25811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 dirty="0"/>
              <a:t>I</a:t>
            </a:r>
            <a:r>
              <a:rPr lang="de-DE" sz="1400" dirty="0" smtClean="0"/>
              <a:t>dentische </a:t>
            </a:r>
            <a:r>
              <a:rPr lang="de-DE" sz="1400" dirty="0"/>
              <a:t>Struktur und Größe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DD45B8-53DB-4219-A026-0A728A62226B}" type="slidenum">
              <a:rPr lang="de-DE" altLang="de-DE" smtClean="0"/>
              <a:pPr>
                <a:defRPr/>
              </a:pPr>
              <a:t>79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5804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3EC829-EC77-48B0-B732-C7E7FA3D1649}" type="slidenum">
              <a:rPr lang="de-DE" altLang="de-DE" sz="1400">
                <a:latin typeface="Arial" charset="0"/>
              </a:rPr>
              <a:pPr/>
              <a:t>8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Layout</a:t>
            </a:r>
            <a:endParaRPr lang="de-DE" dirty="0"/>
          </a:p>
        </p:txBody>
      </p:sp>
      <p:sp>
        <p:nvSpPr>
          <p:cNvPr id="120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517650"/>
          </a:xfrm>
        </p:spPr>
        <p:txBody>
          <a:bodyPr/>
          <a:lstStyle/>
          <a:p>
            <a:r>
              <a:rPr lang="de-DE" sz="1600" dirty="0" smtClean="0"/>
              <a:t>…</a:t>
            </a:r>
          </a:p>
          <a:p>
            <a:endParaRPr lang="de-DE" dirty="0"/>
          </a:p>
        </p:txBody>
      </p:sp>
      <p:pic>
        <p:nvPicPr>
          <p:cNvPr id="373801" name="Picture 41" descr="C:\Ivan\3DLayout\gdsto3d-20070815-win32-bin\RAM\exampleRAMPoCon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478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802" name="Picture 42" descr="C:\Ivan\3DLayout\gdsto3d-20070815-win32-bin\RAM\exampleRAMM1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478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803" name="Picture 43" descr="C:\Ivan\3DLayout\gdsto3d-20070815-win32-bin\RAM\exampleRAMM2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478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804" name="Picture 44" descr="C:\Ivan\3DLayout\gdsto3d-20070815-win32-bin\RAM\exampleRAMM3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478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805" name="Picture 45" descr="C:\Ivan\3DLayout\gdsto3d-20070815-win32-bin\RAM\exampleRAMM4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478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806" name="Picture 46" descr="C:\Ivan\3DLayout\gdsto3d-20070815-win32-bin\RAM\exampleRAMM5.b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478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807" name="Picture 47" descr="C:\Ivan\3DLayout\gdsto3d-20070815-win32-bin\RAM\exampleRAMPo.bm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478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809" name="Picture 49" descr="C:\Users\ivan\Desktop\RAM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3845433" cy="18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810" name="Picture 50" descr="C:\Users\ivan\Desktop\RAM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3845433" cy="18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811" name="Picture 51" descr="C:\Users\ivan\Desktop\RAM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3845433" cy="18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Gerade Verbindung mit Pfeil 2"/>
          <p:cNvCxnSpPr/>
          <p:nvPr/>
        </p:nvCxnSpPr>
        <p:spPr bwMode="auto">
          <a:xfrm flipH="1">
            <a:off x="4724400" y="2590800"/>
            <a:ext cx="2667000" cy="1828800"/>
          </a:xfrm>
          <a:prstGeom prst="straightConnector1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7457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 err="1"/>
              <a:t>Matching</a:t>
            </a:r>
            <a:endParaRPr lang="de-DE" b="0" dirty="0"/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97" y="1566864"/>
            <a:ext cx="6613280" cy="404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1117695" y="952500"/>
            <a:ext cx="31293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 dirty="0"/>
              <a:t>M</a:t>
            </a:r>
            <a:r>
              <a:rPr lang="de-DE" sz="1400" dirty="0" smtClean="0"/>
              <a:t>öglichst </a:t>
            </a:r>
            <a:r>
              <a:rPr lang="de-DE" sz="1400" dirty="0"/>
              <a:t>gleiche Betriebstemperatur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DD45B8-53DB-4219-A026-0A728A62226B}" type="slidenum">
              <a:rPr lang="de-DE" altLang="de-DE" smtClean="0"/>
              <a:pPr>
                <a:defRPr/>
              </a:pPr>
              <a:t>80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9590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 err="1"/>
              <a:t>Matching</a:t>
            </a:r>
            <a:endParaRPr lang="de-DE" b="0" dirty="0"/>
          </a:p>
        </p:txBody>
      </p:sp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969" y="1395413"/>
            <a:ext cx="5715000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480537" y="866775"/>
            <a:ext cx="16575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 dirty="0"/>
              <a:t>M</a:t>
            </a:r>
            <a:r>
              <a:rPr lang="de-DE" sz="1400" dirty="0" smtClean="0"/>
              <a:t>inimaler </a:t>
            </a:r>
            <a:r>
              <a:rPr lang="de-DE" sz="1400" dirty="0"/>
              <a:t>Abstand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DD45B8-53DB-4219-A026-0A728A62226B}" type="slidenum">
              <a:rPr lang="de-DE" altLang="de-DE" smtClean="0"/>
              <a:pPr>
                <a:defRPr/>
              </a:pPr>
              <a:t>81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6353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 err="1"/>
              <a:t>Matching</a:t>
            </a:r>
            <a:endParaRPr lang="de-DE" b="0" dirty="0"/>
          </a:p>
        </p:txBody>
      </p:sp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066" y="1552575"/>
            <a:ext cx="6005146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1211523" y="1000125"/>
            <a:ext cx="193354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 dirty="0"/>
              <a:t>Z</a:t>
            </a:r>
            <a:r>
              <a:rPr lang="de-DE" sz="1400" dirty="0" smtClean="0"/>
              <a:t>entrierte </a:t>
            </a:r>
            <a:r>
              <a:rPr lang="de-DE" sz="1400" dirty="0"/>
              <a:t>Geometrien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DD45B8-53DB-4219-A026-0A728A62226B}" type="slidenum">
              <a:rPr lang="de-DE" altLang="de-DE" smtClean="0"/>
              <a:pPr>
                <a:defRPr/>
              </a:pPr>
              <a:t>82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6425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 err="1"/>
              <a:t>Matching</a:t>
            </a:r>
            <a:endParaRPr lang="de-DE" b="0" dirty="0"/>
          </a:p>
        </p:txBody>
      </p:sp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092" y="1481139"/>
            <a:ext cx="5064369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531935" y="1028700"/>
            <a:ext cx="803177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 dirty="0"/>
              <a:t>M</a:t>
            </a:r>
            <a:r>
              <a:rPr lang="de-DE" sz="1400" dirty="0" smtClean="0"/>
              <a:t>öglichst </a:t>
            </a:r>
            <a:r>
              <a:rPr lang="de-DE" sz="1400" dirty="0"/>
              <a:t>identische Umgebung		Stromquellen			Kondensatoren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DD45B8-53DB-4219-A026-0A728A62226B}" type="slidenum">
              <a:rPr lang="de-DE" altLang="de-DE" smtClean="0"/>
              <a:pPr>
                <a:defRPr/>
              </a:pPr>
              <a:t>83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1461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3EC829-EC77-48B0-B732-C7E7FA3D1649}" type="slidenum">
              <a:rPr lang="de-DE" altLang="de-DE" sz="1400">
                <a:latin typeface="Arial" charset="0"/>
              </a:rPr>
              <a:pPr/>
              <a:t>9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Layout</a:t>
            </a:r>
            <a:endParaRPr lang="de-DE" dirty="0"/>
          </a:p>
        </p:txBody>
      </p:sp>
      <p:sp>
        <p:nvSpPr>
          <p:cNvPr id="120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517650"/>
          </a:xfrm>
        </p:spPr>
        <p:txBody>
          <a:bodyPr/>
          <a:lstStyle/>
          <a:p>
            <a:r>
              <a:rPr lang="de-DE" sz="1600" dirty="0" smtClean="0"/>
              <a:t>…</a:t>
            </a:r>
          </a:p>
          <a:p>
            <a:endParaRPr lang="de-DE" dirty="0"/>
          </a:p>
        </p:txBody>
      </p:sp>
      <p:pic>
        <p:nvPicPr>
          <p:cNvPr id="373801" name="Picture 41" descr="C:\Ivan\3DLayout\gdsto3d-20070815-win32-bin\RAM\exampleRAMPoCon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478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9" descr="C:\Users\ivan\Desktop\RAM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3845433" cy="18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0" descr="C:\Users\ivan\Desktop\RAM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3845433" cy="18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1" descr="C:\Users\ivan\Desktop\RAM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3845433" cy="18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Gerade Verbindung mit Pfeil 8"/>
          <p:cNvCxnSpPr/>
          <p:nvPr/>
        </p:nvCxnSpPr>
        <p:spPr bwMode="auto">
          <a:xfrm flipH="1">
            <a:off x="4953000" y="2438400"/>
            <a:ext cx="2057400" cy="1752600"/>
          </a:xfrm>
          <a:prstGeom prst="straightConnector1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1105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DSSMALL2_2">
  <a:themeElements>
    <a:clrScheme name="SDSSMALL2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DSSMALL2_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DSSMALL2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SDSSMALL2_2</Template>
  <TotalTime>0</TotalTime>
  <Words>1148</Words>
  <Application>Microsoft Office PowerPoint</Application>
  <PresentationFormat>Bildschirmpräsentation (4:3)</PresentationFormat>
  <Paragraphs>525</Paragraphs>
  <Slides>83</Slides>
  <Notes>5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83</vt:i4>
      </vt:variant>
    </vt:vector>
  </HeadingPairs>
  <TitlesOfParts>
    <vt:vector size="86" baseType="lpstr">
      <vt:lpstr>SDSSMALL2_2</vt:lpstr>
      <vt:lpstr>MSDraw.Drawing.8.2</vt:lpstr>
      <vt:lpstr>Formel</vt:lpstr>
      <vt:lpstr>Layout</vt:lpstr>
      <vt:lpstr>Layout</vt:lpstr>
      <vt:lpstr>Layout</vt:lpstr>
      <vt:lpstr>Layout</vt:lpstr>
      <vt:lpstr>Layout</vt:lpstr>
      <vt:lpstr>Layout</vt:lpstr>
      <vt:lpstr>Layout</vt:lpstr>
      <vt:lpstr>Layout</vt:lpstr>
      <vt:lpstr>Layout</vt:lpstr>
      <vt:lpstr>Layout</vt:lpstr>
      <vt:lpstr>Layout</vt:lpstr>
      <vt:lpstr>Layout</vt:lpstr>
      <vt:lpstr>Layout</vt:lpstr>
      <vt:lpstr>Layout</vt:lpstr>
      <vt:lpstr>Designregeln</vt:lpstr>
      <vt:lpstr>Layoutregeln</vt:lpstr>
      <vt:lpstr>Layoutregeln</vt:lpstr>
      <vt:lpstr>Layoutregeln</vt:lpstr>
      <vt:lpstr>Layoutregeln</vt:lpstr>
      <vt:lpstr>Layoutregeln</vt:lpstr>
      <vt:lpstr>Layoutregeln</vt:lpstr>
      <vt:lpstr>Layoutregeln</vt:lpstr>
      <vt:lpstr>Layoutregeln</vt:lpstr>
      <vt:lpstr>Layoutregeln</vt:lpstr>
      <vt:lpstr>Layoutregeln</vt:lpstr>
      <vt:lpstr>Layoutregeln</vt:lpstr>
      <vt:lpstr>Skalierbarer CMOS-Entwurf</vt:lpstr>
      <vt:lpstr>Skalierbarer CMOS-Entwurf</vt:lpstr>
      <vt:lpstr>Skalierbarer CMOS-Entwurf</vt:lpstr>
      <vt:lpstr>Skalierbarer CMOS-Entwurf</vt:lpstr>
      <vt:lpstr>Skalierbarer CMOS-Entwurf</vt:lpstr>
      <vt:lpstr>Layoutregeln</vt:lpstr>
      <vt:lpstr>Bauteile</vt:lpstr>
      <vt:lpstr>Bauteile - FET</vt:lpstr>
      <vt:lpstr>Bauteile - FET</vt:lpstr>
      <vt:lpstr>Bauteile - FET</vt:lpstr>
      <vt:lpstr>Bauteile - FET</vt:lpstr>
      <vt:lpstr>Bauteile - FET</vt:lpstr>
      <vt:lpstr>Bauteile - FET</vt:lpstr>
      <vt:lpstr>Bauteile - FET</vt:lpstr>
      <vt:lpstr>Bauteile – Poly-Widerstand</vt:lpstr>
      <vt:lpstr>Bauteile – Poly-Widerstand</vt:lpstr>
      <vt:lpstr>Bauteile – Poly-Widerstand</vt:lpstr>
      <vt:lpstr>Bauteile – Poly-Widerstand</vt:lpstr>
      <vt:lpstr>Bauteile – Poly-Widerstand</vt:lpstr>
      <vt:lpstr>Bauteile – Poly-Widerstand</vt:lpstr>
      <vt:lpstr>Bauteile – Kondensator</vt:lpstr>
      <vt:lpstr>Bauteile – Kondensator</vt:lpstr>
      <vt:lpstr>Bauteile – Induktor</vt:lpstr>
      <vt:lpstr>Designablauf</vt:lpstr>
      <vt:lpstr>Layout-Designablauf</vt:lpstr>
      <vt:lpstr>Layout-Designablauf</vt:lpstr>
      <vt:lpstr>Layout-Designablauf</vt:lpstr>
      <vt:lpstr>Layout-Designablauf</vt:lpstr>
      <vt:lpstr>Layout-Designablauf</vt:lpstr>
      <vt:lpstr>Layout-Designablauf</vt:lpstr>
      <vt:lpstr>Layout-Designablauf</vt:lpstr>
      <vt:lpstr>Layout-Designablauf</vt:lpstr>
      <vt:lpstr>Layout-Designablauf</vt:lpstr>
      <vt:lpstr>Matching</vt:lpstr>
      <vt:lpstr>Matching</vt:lpstr>
      <vt:lpstr>Matching</vt:lpstr>
      <vt:lpstr>Matching</vt:lpstr>
      <vt:lpstr>Matching</vt:lpstr>
      <vt:lpstr>Matching</vt:lpstr>
      <vt:lpstr>Matching</vt:lpstr>
      <vt:lpstr>Matching</vt:lpstr>
      <vt:lpstr>Matching</vt:lpstr>
      <vt:lpstr>Matching</vt:lpstr>
      <vt:lpstr>Matching</vt:lpstr>
      <vt:lpstr>Matching</vt:lpstr>
      <vt:lpstr>Matching</vt:lpstr>
      <vt:lpstr>Matching</vt:lpstr>
      <vt:lpstr>Matching</vt:lpstr>
      <vt:lpstr>Matching</vt:lpstr>
      <vt:lpstr>Matching</vt:lpstr>
      <vt:lpstr>Matching</vt:lpstr>
      <vt:lpstr>Matching</vt:lpstr>
      <vt:lpstr>Matching</vt:lpstr>
      <vt:lpstr>Matching</vt:lpstr>
      <vt:lpstr>Matching</vt:lpstr>
      <vt:lpstr>Matching</vt:lpstr>
      <vt:lpstr>Matching</vt:lpstr>
    </vt:vector>
  </TitlesOfParts>
  <Company>University Mannheim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Ivan Peric</dc:creator>
  <cp:lastModifiedBy>ivan</cp:lastModifiedBy>
  <cp:revision>1335</cp:revision>
  <dcterms:created xsi:type="dcterms:W3CDTF">2010-08-30T10:07:17Z</dcterms:created>
  <dcterms:modified xsi:type="dcterms:W3CDTF">2015-01-24T16:37:26Z</dcterms:modified>
</cp:coreProperties>
</file>